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Anton"/>
      <p:regular r:id="rId36"/>
    </p:embeddedFont>
    <p:embeddedFont>
      <p:font typeface="Roboto"/>
      <p:regular r:id="rId37"/>
      <p:bold r:id="rId38"/>
      <p:italic r:id="rId39"/>
      <p:boldItalic r:id="rId40"/>
    </p:embeddedFont>
    <p:embeddedFont>
      <p:font typeface="Old Standard TT"/>
      <p:regular r:id="rId41"/>
      <p:bold r:id="rId42"/>
      <p:italic r:id="rId43"/>
    </p:embeddedFont>
    <p:embeddedFont>
      <p:font typeface="Merriweather"/>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5.xml"/><Relationship Id="rId42" Type="http://schemas.openxmlformats.org/officeDocument/2006/relationships/font" Target="fonts/OldStandardTT-bold.fntdata"/><Relationship Id="rId41" Type="http://schemas.openxmlformats.org/officeDocument/2006/relationships/font" Target="fonts/OldStandardTT-regular.fntdata"/><Relationship Id="rId22" Type="http://schemas.openxmlformats.org/officeDocument/2006/relationships/slide" Target="slides/slide17.xml"/><Relationship Id="rId44" Type="http://schemas.openxmlformats.org/officeDocument/2006/relationships/font" Target="fonts/Merriweather-regular.fntdata"/><Relationship Id="rId21" Type="http://schemas.openxmlformats.org/officeDocument/2006/relationships/slide" Target="slides/slide16.xml"/><Relationship Id="rId43" Type="http://schemas.openxmlformats.org/officeDocument/2006/relationships/font" Target="fonts/OldStandardTT-italic.fntdata"/><Relationship Id="rId24" Type="http://schemas.openxmlformats.org/officeDocument/2006/relationships/slide" Target="slides/slide19.xml"/><Relationship Id="rId46" Type="http://schemas.openxmlformats.org/officeDocument/2006/relationships/font" Target="fonts/Merriweather-italic.fntdata"/><Relationship Id="rId23" Type="http://schemas.openxmlformats.org/officeDocument/2006/relationships/slide" Target="slides/slide18.xml"/><Relationship Id="rId45" Type="http://schemas.openxmlformats.org/officeDocument/2006/relationships/font" Target="fonts/Merriweathe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Merriweather-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regular.fntdata"/><Relationship Id="rId14" Type="http://schemas.openxmlformats.org/officeDocument/2006/relationships/slide" Target="slides/slide9.xml"/><Relationship Id="rId36" Type="http://schemas.openxmlformats.org/officeDocument/2006/relationships/font" Target="fonts/Anton-regular.fntdata"/><Relationship Id="rId17" Type="http://schemas.openxmlformats.org/officeDocument/2006/relationships/slide" Target="slides/slide12.xml"/><Relationship Id="rId39" Type="http://schemas.openxmlformats.org/officeDocument/2006/relationships/font" Target="fonts/Roboto-italic.fntdata"/><Relationship Id="rId16" Type="http://schemas.openxmlformats.org/officeDocument/2006/relationships/slide" Target="slides/slide11.xml"/><Relationship Id="rId38" Type="http://schemas.openxmlformats.org/officeDocument/2006/relationships/font" Target="fonts/Robot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4a508c77c0_1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14a508c77c0_1_2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4a508c77c0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14a508c77c0_1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4a508c77c0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14a508c77c0_1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81254ec4e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81254ec4e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d08b48c09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3d08b48c09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3d08b48c0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3d08b48c0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81254ec4e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81254ec4e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3d08b48c09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3d08b48c09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4a508c77c0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14a508c77c0_1_2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4a508c77c0_1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14a508c77c0_1_2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3d08b48c0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3d08b48c0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4a508c77c0_1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4a508c77c0_1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81254ec4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81254ec4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4a508c77c0_1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4a508c77c0_1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4723a1250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4723a1250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4723a1250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4723a1250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4723a1250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4723a1250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4723a1250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4723a1250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4723a1250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4723a1250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4723a1250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4723a1250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3d8bdc38c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3d8bdc38c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81254ec4e5_5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81254ec4e5_5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4723a12500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4723a12500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81254ec4e5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81254ec4e5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81254ec4e5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81254ec4e5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3d08b48c09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3d08b48c0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4723a125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4723a125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3d08b48c0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3d08b48c0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3d08b48c0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3d08b48c0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210325" y="0"/>
            <a:ext cx="4933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602525"/>
            <a:ext cx="3783300" cy="21129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0"/>
            <a:ext cx="37833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rgbClr val="EFEFE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glenwoodcity-ar.rschooltoday.com/" TargetMode="External"/><Relationship Id="rId4" Type="http://schemas.openxmlformats.org/officeDocument/2006/relationships/hyperlink" Target="https://www.gcsd.k12.wi.us/activiti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image" Target="../media/image23.jpg"/><Relationship Id="rId5" Type="http://schemas.openxmlformats.org/officeDocument/2006/relationships/image" Target="../media/image2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20.jpg"/><Relationship Id="rId5"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8" name="Shape 58"/>
        <p:cNvGrpSpPr/>
        <p:nvPr/>
      </p:nvGrpSpPr>
      <p:grpSpPr>
        <a:xfrm>
          <a:off x="0" y="0"/>
          <a:ext cx="0" cy="0"/>
          <a:chOff x="0" y="0"/>
          <a:chExt cx="0" cy="0"/>
        </a:xfrm>
      </p:grpSpPr>
      <p:sp>
        <p:nvSpPr>
          <p:cNvPr id="59" name="Google Shape;59;p13"/>
          <p:cNvSpPr txBox="1"/>
          <p:nvPr>
            <p:ph idx="1" type="subTitle"/>
          </p:nvPr>
        </p:nvSpPr>
        <p:spPr>
          <a:xfrm>
            <a:off x="526175" y="3813700"/>
            <a:ext cx="37083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500">
                <a:solidFill>
                  <a:schemeClr val="lt2"/>
                </a:solidFill>
              </a:rPr>
              <a:t>2024-2025</a:t>
            </a:r>
            <a:endParaRPr b="1" sz="4500">
              <a:solidFill>
                <a:schemeClr val="lt2"/>
              </a:solidFill>
            </a:endParaRPr>
          </a:p>
        </p:txBody>
      </p:sp>
      <p:sp>
        <p:nvSpPr>
          <p:cNvPr id="60" name="Google Shape;60;p13"/>
          <p:cNvSpPr txBox="1"/>
          <p:nvPr>
            <p:ph type="ctrTitle"/>
          </p:nvPr>
        </p:nvSpPr>
        <p:spPr>
          <a:xfrm>
            <a:off x="311700" y="604250"/>
            <a:ext cx="6789900" cy="19503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b="1" lang="en" sz="5000">
                <a:solidFill>
                  <a:srgbClr val="F3F3F3"/>
                </a:solidFill>
              </a:rPr>
              <a:t>Glenwood City</a:t>
            </a:r>
            <a:endParaRPr b="1" sz="5000">
              <a:solidFill>
                <a:srgbClr val="F3F3F3"/>
              </a:solidFill>
            </a:endParaRPr>
          </a:p>
          <a:p>
            <a:pPr indent="0" lvl="0" marL="0" rtl="0" algn="l">
              <a:lnSpc>
                <a:spcPct val="115000"/>
              </a:lnSpc>
              <a:spcBef>
                <a:spcPts val="0"/>
              </a:spcBef>
              <a:spcAft>
                <a:spcPts val="0"/>
              </a:spcAft>
              <a:buNone/>
            </a:pPr>
            <a:r>
              <a:rPr b="1" lang="en" sz="5000">
                <a:solidFill>
                  <a:schemeClr val="lt2"/>
                </a:solidFill>
              </a:rPr>
              <a:t>6th Grade Orientation</a:t>
            </a:r>
            <a:endParaRPr b="1" sz="5000">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nvSpPr>
        <p:spPr>
          <a:xfrm>
            <a:off x="2088900" y="158875"/>
            <a:ext cx="4966200" cy="708000"/>
          </a:xfrm>
          <a:prstGeom prst="rect">
            <a:avLst/>
          </a:prstGeom>
          <a:solidFill>
            <a:schemeClr val="accent1"/>
          </a:solidFill>
          <a:ln cap="flat" cmpd="sng" w="2857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5000"/>
              <a:buFont typeface="Arial"/>
              <a:buNone/>
            </a:pPr>
            <a:r>
              <a:rPr b="1" i="0" lang="en" sz="4000" u="none">
                <a:solidFill>
                  <a:schemeClr val="lt2"/>
                </a:solidFill>
                <a:latin typeface="Arial"/>
                <a:ea typeface="Arial"/>
                <a:cs typeface="Arial"/>
                <a:sym typeface="Arial"/>
              </a:rPr>
              <a:t>6</a:t>
            </a:r>
            <a:r>
              <a:rPr b="1" baseline="30000" i="0" lang="en" sz="4000" u="none">
                <a:solidFill>
                  <a:schemeClr val="lt2"/>
                </a:solidFill>
                <a:latin typeface="Arial"/>
                <a:ea typeface="Arial"/>
                <a:cs typeface="Arial"/>
                <a:sym typeface="Arial"/>
              </a:rPr>
              <a:t>th</a:t>
            </a:r>
            <a:r>
              <a:rPr b="1" i="0" lang="en" sz="4000" u="none">
                <a:solidFill>
                  <a:schemeClr val="lt2"/>
                </a:solidFill>
                <a:latin typeface="Arial"/>
                <a:ea typeface="Arial"/>
                <a:cs typeface="Arial"/>
                <a:sym typeface="Arial"/>
              </a:rPr>
              <a:t> Grade Classes</a:t>
            </a:r>
            <a:endParaRPr b="1" sz="4000">
              <a:solidFill>
                <a:schemeClr val="lt2"/>
              </a:solidFill>
            </a:endParaRPr>
          </a:p>
        </p:txBody>
      </p:sp>
      <p:sp>
        <p:nvSpPr>
          <p:cNvPr id="131" name="Google Shape;131;p22"/>
          <p:cNvSpPr txBox="1"/>
          <p:nvPr/>
        </p:nvSpPr>
        <p:spPr>
          <a:xfrm>
            <a:off x="4724400" y="3242071"/>
            <a:ext cx="40386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3600"/>
              <a:buFont typeface="Arial"/>
              <a:buNone/>
            </a:pPr>
            <a:r>
              <a:t/>
            </a:r>
            <a:endParaRPr/>
          </a:p>
        </p:txBody>
      </p:sp>
      <p:cxnSp>
        <p:nvCxnSpPr>
          <p:cNvPr id="132" name="Google Shape;132;p22"/>
          <p:cNvCxnSpPr/>
          <p:nvPr/>
        </p:nvCxnSpPr>
        <p:spPr>
          <a:xfrm flipH="1" rot="10800000">
            <a:off x="76200" y="1593319"/>
            <a:ext cx="4057200" cy="11100"/>
          </a:xfrm>
          <a:prstGeom prst="straightConnector1">
            <a:avLst/>
          </a:prstGeom>
          <a:noFill/>
          <a:ln cap="flat" cmpd="sng" w="38100">
            <a:solidFill>
              <a:schemeClr val="accent2"/>
            </a:solidFill>
            <a:prstDash val="solid"/>
            <a:miter lim="800000"/>
            <a:headEnd len="med" w="med" type="none"/>
            <a:tailEnd len="med" w="med" type="none"/>
          </a:ln>
        </p:spPr>
      </p:cxnSp>
      <p:cxnSp>
        <p:nvCxnSpPr>
          <p:cNvPr id="133" name="Google Shape;133;p22"/>
          <p:cNvCxnSpPr/>
          <p:nvPr/>
        </p:nvCxnSpPr>
        <p:spPr>
          <a:xfrm flipH="1" rot="10800000">
            <a:off x="4273300" y="1589425"/>
            <a:ext cx="4794300" cy="18900"/>
          </a:xfrm>
          <a:prstGeom prst="straightConnector1">
            <a:avLst/>
          </a:prstGeom>
          <a:noFill/>
          <a:ln cap="flat" cmpd="sng" w="38100">
            <a:solidFill>
              <a:schemeClr val="accent2"/>
            </a:solidFill>
            <a:prstDash val="solid"/>
            <a:miter lim="800000"/>
            <a:headEnd len="med" w="med" type="none"/>
            <a:tailEnd len="med" w="med" type="none"/>
          </a:ln>
        </p:spPr>
      </p:cxnSp>
      <p:sp>
        <p:nvSpPr>
          <p:cNvPr id="134" name="Google Shape;134;p22"/>
          <p:cNvSpPr txBox="1"/>
          <p:nvPr/>
        </p:nvSpPr>
        <p:spPr>
          <a:xfrm>
            <a:off x="5029200" y="3770709"/>
            <a:ext cx="3657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600"/>
              <a:buFont typeface="Arial"/>
              <a:buNone/>
            </a:pPr>
            <a:r>
              <a:t/>
            </a:r>
            <a:endParaRPr/>
          </a:p>
        </p:txBody>
      </p:sp>
      <p:sp>
        <p:nvSpPr>
          <p:cNvPr id="135" name="Google Shape;135;p22"/>
          <p:cNvSpPr txBox="1"/>
          <p:nvPr>
            <p:ph idx="2" type="body"/>
          </p:nvPr>
        </p:nvSpPr>
        <p:spPr>
          <a:xfrm>
            <a:off x="4724400" y="1654925"/>
            <a:ext cx="3837000" cy="28203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lang="en" sz="2000"/>
              <a:t>Physical Education</a:t>
            </a:r>
            <a:endParaRPr sz="2000"/>
          </a:p>
          <a:p>
            <a:pPr indent="0" lvl="0" marL="0" rtl="0" algn="l">
              <a:spcBef>
                <a:spcPts val="1200"/>
              </a:spcBef>
              <a:spcAft>
                <a:spcPts val="0"/>
              </a:spcAft>
              <a:buNone/>
            </a:pPr>
            <a:r>
              <a:rPr lang="en" sz="2000"/>
              <a:t>Art</a:t>
            </a:r>
            <a:endParaRPr sz="2000"/>
          </a:p>
          <a:p>
            <a:pPr indent="0" lvl="0" marL="0" rtl="0" algn="l">
              <a:spcBef>
                <a:spcPts val="1200"/>
              </a:spcBef>
              <a:spcAft>
                <a:spcPts val="0"/>
              </a:spcAft>
              <a:buNone/>
            </a:pPr>
            <a:r>
              <a:rPr lang="en" sz="2000"/>
              <a:t>Agriculture/</a:t>
            </a:r>
            <a:r>
              <a:rPr lang="en" sz="2000"/>
              <a:t>Technical</a:t>
            </a:r>
            <a:r>
              <a:rPr lang="en" sz="2000"/>
              <a:t> Education</a:t>
            </a:r>
            <a:endParaRPr sz="2000"/>
          </a:p>
          <a:p>
            <a:pPr indent="0" lvl="0" marL="0" rtl="0" algn="l">
              <a:spcBef>
                <a:spcPts val="1200"/>
              </a:spcBef>
              <a:spcAft>
                <a:spcPts val="0"/>
              </a:spcAft>
              <a:buNone/>
            </a:pPr>
            <a:r>
              <a:rPr lang="en" sz="2000"/>
              <a:t>Family and Consumer Science</a:t>
            </a:r>
            <a:endParaRPr sz="2000"/>
          </a:p>
          <a:p>
            <a:pPr indent="0" lvl="0" marL="0" rtl="0" algn="l">
              <a:spcBef>
                <a:spcPts val="1200"/>
              </a:spcBef>
              <a:spcAft>
                <a:spcPts val="0"/>
              </a:spcAft>
              <a:buNone/>
            </a:pPr>
            <a:r>
              <a:rPr lang="en" sz="2000"/>
              <a:t>Computers</a:t>
            </a:r>
            <a:endParaRPr sz="2000"/>
          </a:p>
          <a:p>
            <a:pPr indent="0" lvl="0" marL="0" rtl="0" algn="l">
              <a:spcBef>
                <a:spcPts val="1200"/>
              </a:spcBef>
              <a:spcAft>
                <a:spcPts val="1200"/>
              </a:spcAft>
              <a:buNone/>
            </a:pPr>
            <a:r>
              <a:rPr lang="en" sz="2000"/>
              <a:t>Spanish</a:t>
            </a:r>
            <a:endParaRPr sz="2000"/>
          </a:p>
        </p:txBody>
      </p:sp>
      <p:sp>
        <p:nvSpPr>
          <p:cNvPr id="136" name="Google Shape;136;p22"/>
          <p:cNvSpPr txBox="1"/>
          <p:nvPr>
            <p:ph type="title"/>
          </p:nvPr>
        </p:nvSpPr>
        <p:spPr>
          <a:xfrm>
            <a:off x="121350" y="958888"/>
            <a:ext cx="3783300" cy="618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000"/>
              <a:t>Everyday Classes</a:t>
            </a:r>
            <a:endParaRPr b="1" sz="3000"/>
          </a:p>
        </p:txBody>
      </p:sp>
      <p:sp>
        <p:nvSpPr>
          <p:cNvPr id="137" name="Google Shape;137;p22"/>
          <p:cNvSpPr txBox="1"/>
          <p:nvPr>
            <p:ph type="title"/>
          </p:nvPr>
        </p:nvSpPr>
        <p:spPr>
          <a:xfrm>
            <a:off x="4389000" y="919000"/>
            <a:ext cx="4491600" cy="618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000">
                <a:solidFill>
                  <a:schemeClr val="accent1"/>
                </a:solidFill>
              </a:rPr>
              <a:t>6 Week </a:t>
            </a:r>
            <a:r>
              <a:rPr b="1" lang="en" sz="3000">
                <a:solidFill>
                  <a:schemeClr val="accent1"/>
                </a:solidFill>
              </a:rPr>
              <a:t>Rotation Classes</a:t>
            </a:r>
            <a:endParaRPr b="1" sz="3000">
              <a:solidFill>
                <a:schemeClr val="accent1"/>
              </a:solidFill>
            </a:endParaRPr>
          </a:p>
        </p:txBody>
      </p:sp>
      <p:sp>
        <p:nvSpPr>
          <p:cNvPr id="138" name="Google Shape;138;p22"/>
          <p:cNvSpPr txBox="1"/>
          <p:nvPr>
            <p:ph idx="1" type="subTitle"/>
          </p:nvPr>
        </p:nvSpPr>
        <p:spPr>
          <a:xfrm>
            <a:off x="265500" y="1787025"/>
            <a:ext cx="3495000" cy="2820300"/>
          </a:xfrm>
          <a:prstGeom prst="rect">
            <a:avLst/>
          </a:prstGeom>
        </p:spPr>
        <p:txBody>
          <a:bodyPr anchorCtr="0" anchor="t" bIns="91425" lIns="91425" spcFirstLastPara="1" rIns="91425" wrap="square" tIns="91425">
            <a:normAutofit/>
          </a:bodyPr>
          <a:lstStyle/>
          <a:p>
            <a:pPr indent="0" lvl="0" marL="0" rtl="0" algn="l">
              <a:lnSpc>
                <a:spcPct val="200000"/>
              </a:lnSpc>
              <a:spcBef>
                <a:spcPts val="0"/>
              </a:spcBef>
              <a:spcAft>
                <a:spcPts val="0"/>
              </a:spcAft>
              <a:buNone/>
            </a:pPr>
            <a:r>
              <a:rPr lang="en" sz="2000">
                <a:solidFill>
                  <a:schemeClr val="lt2"/>
                </a:solidFill>
              </a:rPr>
              <a:t>Reading &amp; Writing (ELA)</a:t>
            </a:r>
            <a:endParaRPr sz="2000">
              <a:solidFill>
                <a:schemeClr val="lt2"/>
              </a:solidFill>
            </a:endParaRPr>
          </a:p>
          <a:p>
            <a:pPr indent="0" lvl="0" marL="0" rtl="0" algn="l">
              <a:lnSpc>
                <a:spcPct val="200000"/>
              </a:lnSpc>
              <a:spcBef>
                <a:spcPts val="0"/>
              </a:spcBef>
              <a:spcAft>
                <a:spcPts val="0"/>
              </a:spcAft>
              <a:buNone/>
            </a:pPr>
            <a:r>
              <a:rPr lang="en" sz="2000">
                <a:solidFill>
                  <a:schemeClr val="lt2"/>
                </a:solidFill>
              </a:rPr>
              <a:t>Social Studies</a:t>
            </a:r>
            <a:endParaRPr sz="2000">
              <a:solidFill>
                <a:schemeClr val="lt2"/>
              </a:solidFill>
            </a:endParaRPr>
          </a:p>
          <a:p>
            <a:pPr indent="0" lvl="0" marL="0" rtl="0" algn="l">
              <a:lnSpc>
                <a:spcPct val="200000"/>
              </a:lnSpc>
              <a:spcBef>
                <a:spcPts val="0"/>
              </a:spcBef>
              <a:spcAft>
                <a:spcPts val="0"/>
              </a:spcAft>
              <a:buNone/>
            </a:pPr>
            <a:r>
              <a:rPr lang="en" sz="2000">
                <a:solidFill>
                  <a:schemeClr val="lt2"/>
                </a:solidFill>
              </a:rPr>
              <a:t>Math</a:t>
            </a:r>
            <a:endParaRPr sz="2000">
              <a:solidFill>
                <a:schemeClr val="lt2"/>
              </a:solidFill>
            </a:endParaRPr>
          </a:p>
          <a:p>
            <a:pPr indent="0" lvl="0" marL="0" rtl="0" algn="l">
              <a:lnSpc>
                <a:spcPct val="200000"/>
              </a:lnSpc>
              <a:spcBef>
                <a:spcPts val="0"/>
              </a:spcBef>
              <a:spcAft>
                <a:spcPts val="0"/>
              </a:spcAft>
              <a:buNone/>
            </a:pPr>
            <a:r>
              <a:rPr lang="en" sz="2000">
                <a:solidFill>
                  <a:schemeClr val="lt2"/>
                </a:solidFill>
              </a:rPr>
              <a:t>Science</a:t>
            </a:r>
            <a:endParaRPr sz="20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400"/>
                                  </p:stCondLst>
                                  <p:childTnLst>
                                    <p:set>
                                      <p:cBhvr>
                                        <p:cTn dur="1" fill="hold">
                                          <p:stCondLst>
                                            <p:cond delay="0"/>
                                          </p:stCondLst>
                                        </p:cTn>
                                        <p:tgtEl>
                                          <p:spTgt spid="134"/>
                                        </p:tgtEl>
                                        <p:attrNameLst>
                                          <p:attrName>style.visibility</p:attrName>
                                        </p:attrNameLst>
                                      </p:cBhvr>
                                      <p:to>
                                        <p:strVal val="visible"/>
                                      </p:to>
                                    </p:set>
                                    <p:animEffect filter="fade" transition="in">
                                      <p:cBhvr>
                                        <p:cTn dur="2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nvSpPr>
        <p:spPr>
          <a:xfrm>
            <a:off x="164100" y="473950"/>
            <a:ext cx="5651700" cy="255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8000"/>
              <a:buFont typeface="Arial"/>
              <a:buNone/>
            </a:pPr>
            <a:r>
              <a:rPr b="1" i="0" lang="en" sz="8000" u="none">
                <a:solidFill>
                  <a:srgbClr val="F3F3F3"/>
                </a:solidFill>
                <a:latin typeface="Merriweather"/>
                <a:ea typeface="Merriweather"/>
                <a:cs typeface="Merriweather"/>
                <a:sym typeface="Merriweather"/>
              </a:rPr>
              <a:t>What is</a:t>
            </a:r>
            <a:r>
              <a:rPr b="1" i="0" lang="en" sz="8000" u="none">
                <a:solidFill>
                  <a:schemeClr val="lt1"/>
                </a:solidFill>
                <a:latin typeface="Merriweather"/>
                <a:ea typeface="Merriweather"/>
                <a:cs typeface="Merriweather"/>
                <a:sym typeface="Merriweather"/>
              </a:rPr>
              <a:t> </a:t>
            </a:r>
            <a:r>
              <a:rPr b="1" lang="en" sz="8000">
                <a:solidFill>
                  <a:schemeClr val="lt2"/>
                </a:solidFill>
                <a:latin typeface="Merriweather"/>
                <a:ea typeface="Merriweather"/>
                <a:cs typeface="Merriweather"/>
                <a:sym typeface="Merriweather"/>
              </a:rPr>
              <a:t>Skyward?</a:t>
            </a:r>
            <a:endParaRPr sz="8000">
              <a:solidFill>
                <a:schemeClr val="lt2"/>
              </a:solidFill>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47" name="Shape 147"/>
        <p:cNvGrpSpPr/>
        <p:nvPr/>
      </p:nvGrpSpPr>
      <p:grpSpPr>
        <a:xfrm>
          <a:off x="0" y="0"/>
          <a:ext cx="0" cy="0"/>
          <a:chOff x="0" y="0"/>
          <a:chExt cx="0" cy="0"/>
        </a:xfrm>
      </p:grpSpPr>
      <p:sp>
        <p:nvSpPr>
          <p:cNvPr id="148" name="Google Shape;148;p24"/>
          <p:cNvSpPr txBox="1"/>
          <p:nvPr/>
        </p:nvSpPr>
        <p:spPr>
          <a:xfrm>
            <a:off x="239725" y="1274225"/>
            <a:ext cx="8439300" cy="2247300"/>
          </a:xfrm>
          <a:prstGeom prst="rect">
            <a:avLst/>
          </a:prstGeom>
          <a:noFill/>
          <a:ln>
            <a:noFill/>
          </a:ln>
        </p:spPr>
        <p:txBody>
          <a:bodyPr anchorCtr="0" anchor="t" bIns="45700" lIns="91425" spcFirstLastPara="1" rIns="91425" wrap="square" tIns="45700">
            <a:spAutoFit/>
          </a:bodyPr>
          <a:lstStyle/>
          <a:p>
            <a:pPr indent="-355600" lvl="0" marL="457200" marR="0" rtl="0" algn="l">
              <a:lnSpc>
                <a:spcPct val="150000"/>
              </a:lnSpc>
              <a:spcBef>
                <a:spcPts val="0"/>
              </a:spcBef>
              <a:spcAft>
                <a:spcPts val="0"/>
              </a:spcAft>
              <a:buClr>
                <a:schemeClr val="lt2"/>
              </a:buClr>
              <a:buSzPts val="2000"/>
              <a:buFont typeface="Old Standard TT"/>
              <a:buChar char="●"/>
            </a:pPr>
            <a:r>
              <a:rPr lang="en" sz="2000">
                <a:solidFill>
                  <a:schemeClr val="lt2"/>
                </a:solidFill>
                <a:latin typeface="Old Standard TT"/>
                <a:ea typeface="Old Standard TT"/>
                <a:cs typeface="Old Standard TT"/>
                <a:sym typeface="Old Standard TT"/>
              </a:rPr>
              <a:t>Check food service balance &amp; purchases</a:t>
            </a:r>
            <a:endParaRPr sz="2000">
              <a:solidFill>
                <a:schemeClr val="lt2"/>
              </a:solidFill>
              <a:latin typeface="Old Standard TT"/>
              <a:ea typeface="Old Standard TT"/>
              <a:cs typeface="Old Standard TT"/>
              <a:sym typeface="Old Standard TT"/>
            </a:endParaRPr>
          </a:p>
          <a:p>
            <a:pPr indent="-355600" lvl="0" marL="457200" marR="0" rtl="0" algn="l">
              <a:lnSpc>
                <a:spcPct val="150000"/>
              </a:lnSpc>
              <a:spcBef>
                <a:spcPts val="0"/>
              </a:spcBef>
              <a:spcAft>
                <a:spcPts val="0"/>
              </a:spcAft>
              <a:buClr>
                <a:schemeClr val="lt2"/>
              </a:buClr>
              <a:buSzPts val="2000"/>
              <a:buFont typeface="Old Standard TT"/>
              <a:buChar char="●"/>
            </a:pPr>
            <a:r>
              <a:rPr lang="en" sz="2000">
                <a:solidFill>
                  <a:schemeClr val="lt2"/>
                </a:solidFill>
                <a:latin typeface="Old Standard TT"/>
                <a:ea typeface="Old Standard TT"/>
                <a:cs typeface="Old Standard TT"/>
                <a:sym typeface="Old Standard TT"/>
              </a:rPr>
              <a:t>Online Registration Use Consents</a:t>
            </a:r>
            <a:endParaRPr sz="2000">
              <a:solidFill>
                <a:schemeClr val="lt2"/>
              </a:solidFill>
              <a:latin typeface="Old Standard TT"/>
              <a:ea typeface="Old Standard TT"/>
              <a:cs typeface="Old Standard TT"/>
              <a:sym typeface="Old Standard TT"/>
            </a:endParaRPr>
          </a:p>
          <a:p>
            <a:pPr indent="-355600" lvl="0" marL="457200" marR="0" rtl="0" algn="l">
              <a:lnSpc>
                <a:spcPct val="150000"/>
              </a:lnSpc>
              <a:spcBef>
                <a:spcPts val="0"/>
              </a:spcBef>
              <a:spcAft>
                <a:spcPts val="0"/>
              </a:spcAft>
              <a:buClr>
                <a:schemeClr val="lt2"/>
              </a:buClr>
              <a:buSzPts val="2000"/>
              <a:buFont typeface="Old Standard TT"/>
              <a:buChar char="●"/>
            </a:pPr>
            <a:r>
              <a:rPr lang="en" sz="2000">
                <a:solidFill>
                  <a:schemeClr val="lt2"/>
                </a:solidFill>
                <a:latin typeface="Old Standard TT"/>
                <a:ea typeface="Old Standard TT"/>
                <a:cs typeface="Old Standard TT"/>
                <a:sym typeface="Old Standard TT"/>
              </a:rPr>
              <a:t>Check or Update Emergency Contacts</a:t>
            </a:r>
            <a:endParaRPr sz="2000">
              <a:solidFill>
                <a:schemeClr val="lt2"/>
              </a:solidFill>
              <a:latin typeface="Old Standard TT"/>
              <a:ea typeface="Old Standard TT"/>
              <a:cs typeface="Old Standard TT"/>
              <a:sym typeface="Old Standard TT"/>
            </a:endParaRPr>
          </a:p>
          <a:p>
            <a:pPr indent="-355600" lvl="0" marL="457200" marR="0" rtl="0" algn="l">
              <a:lnSpc>
                <a:spcPct val="150000"/>
              </a:lnSpc>
              <a:spcBef>
                <a:spcPts val="0"/>
              </a:spcBef>
              <a:spcAft>
                <a:spcPts val="0"/>
              </a:spcAft>
              <a:buClr>
                <a:schemeClr val="lt2"/>
              </a:buClr>
              <a:buSzPts val="2000"/>
              <a:buFont typeface="Old Standard TT"/>
              <a:buChar char="●"/>
            </a:pPr>
            <a:r>
              <a:rPr lang="en" sz="2000">
                <a:solidFill>
                  <a:schemeClr val="lt2"/>
                </a:solidFill>
                <a:latin typeface="Old Standard TT"/>
                <a:ea typeface="Old Standard TT"/>
                <a:cs typeface="Old Standard TT"/>
                <a:sym typeface="Old Standard TT"/>
              </a:rPr>
              <a:t>View Student schedules after you register </a:t>
            </a:r>
            <a:endParaRPr sz="2000">
              <a:solidFill>
                <a:schemeClr val="lt2"/>
              </a:solidFill>
              <a:latin typeface="Old Standard TT"/>
              <a:ea typeface="Old Standard TT"/>
              <a:cs typeface="Old Standard TT"/>
              <a:sym typeface="Old Standard TT"/>
            </a:endParaRPr>
          </a:p>
          <a:p>
            <a:pPr indent="-355600" lvl="0" marL="457200" marR="0" rtl="0" algn="l">
              <a:lnSpc>
                <a:spcPct val="150000"/>
              </a:lnSpc>
              <a:spcBef>
                <a:spcPts val="0"/>
              </a:spcBef>
              <a:spcAft>
                <a:spcPts val="0"/>
              </a:spcAft>
              <a:buClr>
                <a:schemeClr val="lt2"/>
              </a:buClr>
              <a:buSzPts val="2000"/>
              <a:buFont typeface="Old Standard TT"/>
              <a:buChar char="●"/>
            </a:pPr>
            <a:r>
              <a:rPr lang="en" sz="2000">
                <a:solidFill>
                  <a:schemeClr val="lt2"/>
                </a:solidFill>
                <a:latin typeface="Old Standard TT"/>
                <a:ea typeface="Old Standard TT"/>
                <a:cs typeface="Old Standard TT"/>
                <a:sym typeface="Old Standard TT"/>
              </a:rPr>
              <a:t>See student current grades and Report Cards</a:t>
            </a:r>
            <a:r>
              <a:rPr i="0" lang="en" sz="2000" u="none">
                <a:solidFill>
                  <a:schemeClr val="lt2"/>
                </a:solidFill>
                <a:latin typeface="Old Standard TT"/>
                <a:ea typeface="Old Standard TT"/>
                <a:cs typeface="Old Standard TT"/>
                <a:sym typeface="Old Standard TT"/>
              </a:rPr>
              <a:t> </a:t>
            </a:r>
            <a:endParaRPr sz="2000">
              <a:solidFill>
                <a:schemeClr val="lt2"/>
              </a:solidFill>
              <a:latin typeface="Old Standard TT"/>
              <a:ea typeface="Old Standard TT"/>
              <a:cs typeface="Old Standard TT"/>
              <a:sym typeface="Old Standard TT"/>
            </a:endParaRPr>
          </a:p>
        </p:txBody>
      </p:sp>
      <p:sp>
        <p:nvSpPr>
          <p:cNvPr id="149" name="Google Shape;149;p24"/>
          <p:cNvSpPr txBox="1"/>
          <p:nvPr/>
        </p:nvSpPr>
        <p:spPr>
          <a:xfrm>
            <a:off x="327375" y="317825"/>
            <a:ext cx="5648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solidFill>
                  <a:schemeClr val="lt2"/>
                </a:solidFill>
                <a:latin typeface="Old Standard TT"/>
                <a:ea typeface="Old Standard TT"/>
                <a:cs typeface="Old Standard TT"/>
                <a:sym typeface="Old Standard TT"/>
              </a:rPr>
              <a:t>Families</a:t>
            </a:r>
            <a:r>
              <a:rPr b="1" lang="en" sz="4000">
                <a:solidFill>
                  <a:schemeClr val="lt2"/>
                </a:solidFill>
                <a:latin typeface="Old Standard TT"/>
                <a:ea typeface="Old Standard TT"/>
                <a:cs typeface="Old Standard TT"/>
                <a:sym typeface="Old Standard TT"/>
              </a:rPr>
              <a:t> are able to:</a:t>
            </a:r>
            <a:endParaRPr b="1" sz="4000">
              <a:solidFill>
                <a:schemeClr val="lt2"/>
              </a:solidFill>
              <a:latin typeface="Old Standard TT"/>
              <a:ea typeface="Old Standard TT"/>
              <a:cs typeface="Old Standard TT"/>
              <a:sym typeface="Old Standard TT"/>
            </a:endParaRPr>
          </a:p>
        </p:txBody>
      </p:sp>
      <p:pic>
        <p:nvPicPr>
          <p:cNvPr id="150" name="Google Shape;150;p24"/>
          <p:cNvPicPr preferRelativeResize="0"/>
          <p:nvPr/>
        </p:nvPicPr>
        <p:blipFill>
          <a:blip r:embed="rId3">
            <a:alphaModFix/>
          </a:blip>
          <a:stretch>
            <a:fillRect/>
          </a:stretch>
        </p:blipFill>
        <p:spPr>
          <a:xfrm>
            <a:off x="5000675" y="3584059"/>
            <a:ext cx="3913200" cy="14747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5"/>
          <p:cNvPicPr preferRelativeResize="0"/>
          <p:nvPr/>
        </p:nvPicPr>
        <p:blipFill>
          <a:blip r:embed="rId3">
            <a:alphaModFix/>
          </a:blip>
          <a:stretch>
            <a:fillRect/>
          </a:stretch>
        </p:blipFill>
        <p:spPr>
          <a:xfrm>
            <a:off x="537775" y="152400"/>
            <a:ext cx="7794036" cy="4838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11700" y="445025"/>
            <a:ext cx="6380100" cy="613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chemeClr val="lt2"/>
                </a:solidFill>
              </a:rPr>
              <a:t>Organization</a:t>
            </a:r>
            <a:endParaRPr b="1" sz="4000">
              <a:solidFill>
                <a:schemeClr val="lt2"/>
              </a:solidFill>
            </a:endParaRPr>
          </a:p>
        </p:txBody>
      </p:sp>
      <p:sp>
        <p:nvSpPr>
          <p:cNvPr id="161" name="Google Shape;161;p26"/>
          <p:cNvSpPr txBox="1"/>
          <p:nvPr>
            <p:ph idx="4294967295" type="body"/>
          </p:nvPr>
        </p:nvSpPr>
        <p:spPr>
          <a:xfrm>
            <a:off x="387900" y="1282000"/>
            <a:ext cx="6946800" cy="3519600"/>
          </a:xfrm>
          <a:prstGeom prst="rect">
            <a:avLst/>
          </a:prstGeom>
        </p:spPr>
        <p:txBody>
          <a:bodyPr anchorCtr="0" anchor="t" bIns="91425" lIns="91425" spcFirstLastPara="1" rIns="91425" wrap="square" tIns="91425">
            <a:normAutofit lnSpcReduction="10000"/>
          </a:bodyPr>
          <a:lstStyle/>
          <a:p>
            <a:pPr indent="-355600" lvl="0" marL="457200" rtl="0" algn="l">
              <a:spcBef>
                <a:spcPts val="0"/>
              </a:spcBef>
              <a:spcAft>
                <a:spcPts val="0"/>
              </a:spcAft>
              <a:buSzPts val="2000"/>
              <a:buChar char="●"/>
            </a:pPr>
            <a:r>
              <a:rPr lang="en" sz="2000"/>
              <a:t>Organization is important!</a:t>
            </a:r>
            <a:endParaRPr sz="2000"/>
          </a:p>
          <a:p>
            <a:pPr indent="-355600" lvl="0" marL="457200" rtl="0" algn="l">
              <a:spcBef>
                <a:spcPts val="0"/>
              </a:spcBef>
              <a:spcAft>
                <a:spcPts val="0"/>
              </a:spcAft>
              <a:buSzPts val="2000"/>
              <a:buChar char="●"/>
            </a:pPr>
            <a:r>
              <a:rPr lang="en" sz="2000"/>
              <a:t>We recommend that students use a planner or other </a:t>
            </a:r>
            <a:r>
              <a:rPr lang="en" sz="2000"/>
              <a:t>method</a:t>
            </a:r>
            <a:r>
              <a:rPr lang="en" sz="2000"/>
              <a:t> to keep track of assignments</a:t>
            </a:r>
            <a:endParaRPr sz="2000"/>
          </a:p>
          <a:p>
            <a:pPr indent="-355600" lvl="0" marL="457200" rtl="0" algn="l">
              <a:spcBef>
                <a:spcPts val="0"/>
              </a:spcBef>
              <a:spcAft>
                <a:spcPts val="0"/>
              </a:spcAft>
              <a:buSzPts val="2000"/>
              <a:buChar char="●"/>
            </a:pPr>
            <a:r>
              <a:rPr lang="en" sz="2000"/>
              <a:t>Teachers may Google Classroom</a:t>
            </a:r>
            <a:endParaRPr sz="2000"/>
          </a:p>
          <a:p>
            <a:pPr indent="-355600" lvl="1" marL="914400" rtl="0" algn="l">
              <a:spcBef>
                <a:spcPts val="0"/>
              </a:spcBef>
              <a:spcAft>
                <a:spcPts val="0"/>
              </a:spcAft>
              <a:buSzPts val="2000"/>
              <a:buChar char="○"/>
            </a:pPr>
            <a:r>
              <a:rPr lang="en" sz="2000"/>
              <a:t>Encourage students to check this regularly</a:t>
            </a:r>
            <a:endParaRPr sz="2000"/>
          </a:p>
          <a:p>
            <a:pPr indent="-355600" lvl="0" marL="457200" rtl="0" algn="l">
              <a:spcBef>
                <a:spcPts val="0"/>
              </a:spcBef>
              <a:spcAft>
                <a:spcPts val="0"/>
              </a:spcAft>
              <a:buSzPts val="2000"/>
              <a:buChar char="●"/>
            </a:pPr>
            <a:r>
              <a:rPr lang="en" sz="2000"/>
              <a:t>Skyward is used to post grades as well as as see assignments</a:t>
            </a:r>
            <a:endParaRPr sz="2000"/>
          </a:p>
          <a:p>
            <a:pPr indent="-355600" lvl="1" marL="914400" rtl="0" algn="l">
              <a:spcBef>
                <a:spcPts val="0"/>
              </a:spcBef>
              <a:spcAft>
                <a:spcPts val="0"/>
              </a:spcAft>
              <a:buSzPts val="2000"/>
              <a:buChar char="○"/>
            </a:pPr>
            <a:r>
              <a:rPr lang="en" sz="2000"/>
              <a:t>* Make sure you are able to log on to skyward. If you need assistance please contact the Middle/High School office</a:t>
            </a:r>
            <a:endParaRPr sz="2000"/>
          </a:p>
        </p:txBody>
      </p:sp>
      <p:pic>
        <p:nvPicPr>
          <p:cNvPr id="162" name="Google Shape;162;p26"/>
          <p:cNvPicPr preferRelativeResize="0"/>
          <p:nvPr/>
        </p:nvPicPr>
        <p:blipFill>
          <a:blip r:embed="rId3">
            <a:alphaModFix/>
          </a:blip>
          <a:stretch>
            <a:fillRect/>
          </a:stretch>
        </p:blipFill>
        <p:spPr>
          <a:xfrm>
            <a:off x="6691725" y="1973500"/>
            <a:ext cx="1528375" cy="1317000"/>
          </a:xfrm>
          <a:prstGeom prst="rect">
            <a:avLst/>
          </a:prstGeom>
          <a:noFill/>
          <a:ln>
            <a:noFill/>
          </a:ln>
        </p:spPr>
      </p:pic>
      <p:pic>
        <p:nvPicPr>
          <p:cNvPr id="163" name="Google Shape;163;p26"/>
          <p:cNvPicPr preferRelativeResize="0"/>
          <p:nvPr/>
        </p:nvPicPr>
        <p:blipFill>
          <a:blip r:embed="rId4">
            <a:alphaModFix/>
          </a:blip>
          <a:stretch>
            <a:fillRect/>
          </a:stretch>
        </p:blipFill>
        <p:spPr>
          <a:xfrm>
            <a:off x="7412225" y="445025"/>
            <a:ext cx="1219200" cy="1219200"/>
          </a:xfrm>
          <a:prstGeom prst="rect">
            <a:avLst/>
          </a:prstGeom>
          <a:noFill/>
          <a:ln>
            <a:noFill/>
          </a:ln>
        </p:spPr>
      </p:pic>
      <p:pic>
        <p:nvPicPr>
          <p:cNvPr id="164" name="Google Shape;164;p26"/>
          <p:cNvPicPr preferRelativeResize="0"/>
          <p:nvPr/>
        </p:nvPicPr>
        <p:blipFill>
          <a:blip r:embed="rId5">
            <a:alphaModFix/>
          </a:blip>
          <a:stretch>
            <a:fillRect/>
          </a:stretch>
        </p:blipFill>
        <p:spPr>
          <a:xfrm>
            <a:off x="7412225" y="3582400"/>
            <a:ext cx="1219200" cy="1219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4670875" y="1312825"/>
            <a:ext cx="3783300" cy="2439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7000"/>
              <a:t>Report Cards</a:t>
            </a:r>
            <a:endParaRPr b="1" sz="7000"/>
          </a:p>
        </p:txBody>
      </p:sp>
      <p:sp>
        <p:nvSpPr>
          <p:cNvPr id="170" name="Google Shape;170;p27"/>
          <p:cNvSpPr txBox="1"/>
          <p:nvPr>
            <p:ph idx="2" type="body"/>
          </p:nvPr>
        </p:nvSpPr>
        <p:spPr>
          <a:xfrm>
            <a:off x="176700" y="251300"/>
            <a:ext cx="3853500" cy="4697400"/>
          </a:xfrm>
          <a:prstGeom prst="rect">
            <a:avLst/>
          </a:prstGeom>
        </p:spPr>
        <p:txBody>
          <a:bodyPr anchorCtr="0" anchor="ctr" bIns="91425" lIns="91425" spcFirstLastPara="1" rIns="91425" wrap="square" tIns="91425">
            <a:normAutofit fontScale="92500" lnSpcReduction="10000"/>
          </a:bodyPr>
          <a:lstStyle/>
          <a:p>
            <a:pPr indent="-354885" lvl="0" marL="457200" rtl="0" algn="l">
              <a:spcBef>
                <a:spcPts val="0"/>
              </a:spcBef>
              <a:spcAft>
                <a:spcPts val="0"/>
              </a:spcAft>
              <a:buClr>
                <a:schemeClr val="dk1"/>
              </a:buClr>
              <a:buSzPct val="100000"/>
              <a:buChar char="●"/>
            </a:pPr>
            <a:r>
              <a:rPr lang="en" sz="2150">
                <a:solidFill>
                  <a:schemeClr val="dk1"/>
                </a:solidFill>
              </a:rPr>
              <a:t>There are 4 quarters and grades are posted to skyward for each. </a:t>
            </a:r>
            <a:endParaRPr sz="2150">
              <a:solidFill>
                <a:schemeClr val="dk1"/>
              </a:solidFill>
            </a:endParaRPr>
          </a:p>
          <a:p>
            <a:pPr indent="-354885" lvl="0" marL="457200" rtl="0" algn="l">
              <a:spcBef>
                <a:spcPts val="1000"/>
              </a:spcBef>
              <a:spcAft>
                <a:spcPts val="0"/>
              </a:spcAft>
              <a:buClr>
                <a:schemeClr val="dk1"/>
              </a:buClr>
              <a:buSzPct val="100000"/>
              <a:buChar char="●"/>
            </a:pPr>
            <a:r>
              <a:rPr lang="en" sz="2150">
                <a:solidFill>
                  <a:schemeClr val="dk1"/>
                </a:solidFill>
              </a:rPr>
              <a:t>Progress report emails will be sent out at Mid-Quarter to families as a reminder to check your students grade</a:t>
            </a:r>
            <a:endParaRPr sz="2150">
              <a:solidFill>
                <a:schemeClr val="dk1"/>
              </a:solidFill>
            </a:endParaRPr>
          </a:p>
          <a:p>
            <a:pPr indent="-354885" lvl="0" marL="457200" rtl="0" algn="l">
              <a:spcBef>
                <a:spcPts val="1000"/>
              </a:spcBef>
              <a:spcAft>
                <a:spcPts val="0"/>
              </a:spcAft>
              <a:buClr>
                <a:schemeClr val="dk1"/>
              </a:buClr>
              <a:buSzPct val="100000"/>
              <a:buChar char="●"/>
            </a:pPr>
            <a:r>
              <a:rPr lang="en" sz="2150">
                <a:solidFill>
                  <a:schemeClr val="dk1"/>
                </a:solidFill>
              </a:rPr>
              <a:t>Report cards are sent out for each semester. </a:t>
            </a:r>
            <a:endParaRPr sz="2150">
              <a:solidFill>
                <a:schemeClr val="dk1"/>
              </a:solidFill>
            </a:endParaRPr>
          </a:p>
          <a:p>
            <a:pPr indent="0" lvl="0" marL="0" rtl="0" algn="ctr">
              <a:spcBef>
                <a:spcPts val="1000"/>
              </a:spcBef>
              <a:spcAft>
                <a:spcPts val="0"/>
              </a:spcAft>
              <a:buNone/>
            </a:pPr>
            <a:r>
              <a:t/>
            </a:r>
            <a:endParaRPr sz="500">
              <a:solidFill>
                <a:schemeClr val="dk1"/>
              </a:solidFill>
            </a:endParaRPr>
          </a:p>
          <a:p>
            <a:pPr indent="0" lvl="0" marL="0" rtl="0" algn="ctr">
              <a:spcBef>
                <a:spcPts val="1200"/>
              </a:spcBef>
              <a:spcAft>
                <a:spcPts val="1200"/>
              </a:spcAft>
              <a:buNone/>
            </a:pPr>
            <a:r>
              <a:rPr lang="en" sz="2000">
                <a:solidFill>
                  <a:schemeClr val="dk1"/>
                </a:solidFill>
              </a:rPr>
              <a:t>Regular attendance and completing homework are very important to maintaining good grades</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210425" y="263375"/>
            <a:ext cx="3783300" cy="288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2000" u="sng"/>
              <a:t>Grading is different in middle  school. </a:t>
            </a:r>
            <a:endParaRPr b="1" sz="2000" u="sng"/>
          </a:p>
          <a:p>
            <a:pPr indent="0" lvl="0" marL="0" rtl="0" algn="ctr">
              <a:spcBef>
                <a:spcPts val="0"/>
              </a:spcBef>
              <a:spcAft>
                <a:spcPts val="0"/>
              </a:spcAft>
              <a:buSzPts val="990"/>
              <a:buNone/>
            </a:pPr>
            <a:r>
              <a:rPr b="1" lang="en" sz="2000"/>
              <a:t> In elementary school,  grades looked like: </a:t>
            </a:r>
            <a:endParaRPr b="1" sz="2000"/>
          </a:p>
          <a:p>
            <a:pPr indent="0" lvl="0" marL="0" rtl="0" algn="ctr">
              <a:spcBef>
                <a:spcPts val="0"/>
              </a:spcBef>
              <a:spcAft>
                <a:spcPts val="0"/>
              </a:spcAft>
              <a:buSzPts val="990"/>
              <a:buNone/>
            </a:pPr>
            <a:r>
              <a:rPr b="1" lang="en" sz="2000"/>
              <a:t>beginning to develop (1)  progressing towards (2) meeting(3)</a:t>
            </a:r>
            <a:endParaRPr b="1" sz="2000"/>
          </a:p>
          <a:p>
            <a:pPr indent="0" lvl="0" marL="0" rtl="0" algn="ctr">
              <a:spcBef>
                <a:spcPts val="0"/>
              </a:spcBef>
              <a:spcAft>
                <a:spcPts val="0"/>
              </a:spcAft>
              <a:buSzPts val="990"/>
              <a:buNone/>
            </a:pPr>
            <a:r>
              <a:rPr b="1" lang="en" sz="2000"/>
              <a:t> exceeding (4)</a:t>
            </a:r>
            <a:endParaRPr b="1" sz="2000"/>
          </a:p>
        </p:txBody>
      </p:sp>
      <p:sp>
        <p:nvSpPr>
          <p:cNvPr id="176" name="Google Shape;176;p28"/>
          <p:cNvSpPr txBox="1"/>
          <p:nvPr>
            <p:ph idx="1" type="subTitle"/>
          </p:nvPr>
        </p:nvSpPr>
        <p:spPr>
          <a:xfrm>
            <a:off x="155375" y="3292325"/>
            <a:ext cx="3893400" cy="15180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b="1" lang="en">
                <a:solidFill>
                  <a:srgbClr val="1155CC"/>
                </a:solidFill>
                <a:latin typeface="Anton"/>
                <a:ea typeface="Anton"/>
                <a:cs typeface="Anton"/>
                <a:sym typeface="Anton"/>
              </a:rPr>
              <a:t>If a student got all 4’s in elementary school it does not necessarily mean they will earn all A’s in middle school </a:t>
            </a:r>
            <a:endParaRPr b="1">
              <a:solidFill>
                <a:srgbClr val="1155CC"/>
              </a:solidFill>
              <a:latin typeface="Anton"/>
              <a:ea typeface="Anton"/>
              <a:cs typeface="Anton"/>
              <a:sym typeface="Anton"/>
            </a:endParaRPr>
          </a:p>
        </p:txBody>
      </p:sp>
      <p:sp>
        <p:nvSpPr>
          <p:cNvPr id="177" name="Google Shape;177;p28"/>
          <p:cNvSpPr txBox="1"/>
          <p:nvPr>
            <p:ph idx="2" type="body"/>
          </p:nvPr>
        </p:nvSpPr>
        <p:spPr>
          <a:xfrm>
            <a:off x="4572000" y="263375"/>
            <a:ext cx="4204500" cy="4155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000"/>
              <a:t>In middle school grades will be reported as letters</a:t>
            </a:r>
            <a:endParaRPr sz="2000"/>
          </a:p>
        </p:txBody>
      </p:sp>
      <p:pic>
        <p:nvPicPr>
          <p:cNvPr id="178" name="Google Shape;178;p28"/>
          <p:cNvPicPr preferRelativeResize="0"/>
          <p:nvPr/>
        </p:nvPicPr>
        <p:blipFill>
          <a:blip r:embed="rId3">
            <a:alphaModFix/>
          </a:blip>
          <a:stretch>
            <a:fillRect/>
          </a:stretch>
        </p:blipFill>
        <p:spPr>
          <a:xfrm>
            <a:off x="5439050" y="1149050"/>
            <a:ext cx="2470400" cy="32185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311700" y="445025"/>
            <a:ext cx="8520600" cy="613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chemeClr val="lt2"/>
                </a:solidFill>
              </a:rPr>
              <a:t>Extra-Curricular Activities</a:t>
            </a:r>
            <a:endParaRPr b="1" sz="4000">
              <a:solidFill>
                <a:schemeClr val="lt2"/>
              </a:solidFill>
            </a:endParaRPr>
          </a:p>
        </p:txBody>
      </p:sp>
      <p:sp>
        <p:nvSpPr>
          <p:cNvPr id="184" name="Google Shape;184;p29"/>
          <p:cNvSpPr txBox="1"/>
          <p:nvPr>
            <p:ph idx="4294967295" type="body"/>
          </p:nvPr>
        </p:nvSpPr>
        <p:spPr>
          <a:xfrm>
            <a:off x="248675" y="1143775"/>
            <a:ext cx="8745300" cy="3827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The Middle School day ends at 3:20pm. Bus right after school in front of the GCHS/MS entry.</a:t>
            </a:r>
            <a:endParaRPr sz="2000"/>
          </a:p>
          <a:p>
            <a:pPr indent="-355600" lvl="0" marL="457200" rtl="0" algn="l">
              <a:spcBef>
                <a:spcPts val="0"/>
              </a:spcBef>
              <a:spcAft>
                <a:spcPts val="0"/>
              </a:spcAft>
              <a:buSzPts val="2000"/>
              <a:buChar char="●"/>
            </a:pPr>
            <a:r>
              <a:rPr lang="en" sz="2000"/>
              <a:t>Sixth grade students are able to join  Student Council, FFA, Cross Country, Wrestling, and Track &amp; Field. Registration for sports is online at:</a:t>
            </a:r>
            <a:endParaRPr sz="2000"/>
          </a:p>
          <a:p>
            <a:pPr indent="457200" lvl="0" marL="0" rtl="0" algn="ctr">
              <a:spcBef>
                <a:spcPts val="1200"/>
              </a:spcBef>
              <a:spcAft>
                <a:spcPts val="0"/>
              </a:spcAft>
              <a:buNone/>
            </a:pPr>
            <a:r>
              <a:rPr lang="en" sz="2000" u="sng">
                <a:solidFill>
                  <a:schemeClr val="dk2"/>
                </a:solidFill>
                <a:hlinkClick r:id="rId3">
                  <a:extLst>
                    <a:ext uri="{A12FA001-AC4F-418D-AE19-62706E023703}">
                      <ahyp:hlinkClr val="tx"/>
                    </a:ext>
                  </a:extLst>
                </a:hlinkClick>
              </a:rPr>
              <a:t>https://glenwoodcity-ar.rschooltoday.com/</a:t>
            </a:r>
            <a:endParaRPr sz="2000">
              <a:solidFill>
                <a:schemeClr val="dk2"/>
              </a:solidFill>
            </a:endParaRPr>
          </a:p>
          <a:p>
            <a:pPr indent="0" lvl="0" marL="0" rtl="0" algn="ctr">
              <a:spcBef>
                <a:spcPts val="1200"/>
              </a:spcBef>
              <a:spcAft>
                <a:spcPts val="0"/>
              </a:spcAft>
              <a:buNone/>
            </a:pPr>
            <a:r>
              <a:rPr lang="en" sz="2000"/>
              <a:t>	All eligibility requirements can be found on the activities tab on the district website:</a:t>
            </a:r>
            <a:endParaRPr sz="2000"/>
          </a:p>
          <a:p>
            <a:pPr indent="0" lvl="0" marL="0" rtl="0" algn="ctr">
              <a:spcBef>
                <a:spcPts val="1200"/>
              </a:spcBef>
              <a:spcAft>
                <a:spcPts val="0"/>
              </a:spcAft>
              <a:buNone/>
            </a:pPr>
            <a:r>
              <a:rPr lang="en" sz="2000" u="sng">
                <a:solidFill>
                  <a:schemeClr val="dk2"/>
                </a:solidFill>
                <a:hlinkClick r:id="rId4">
                  <a:extLst>
                    <a:ext uri="{A12FA001-AC4F-418D-AE19-62706E023703}">
                      <ahyp:hlinkClr val="tx"/>
                    </a:ext>
                  </a:extLst>
                </a:hlinkClick>
              </a:rPr>
              <a:t>https://www.gcsd.k12.wi.us/activities/</a:t>
            </a:r>
            <a:r>
              <a:rPr lang="en" sz="2000">
                <a:solidFill>
                  <a:schemeClr val="dk2"/>
                </a:solidFill>
              </a:rPr>
              <a:t> </a:t>
            </a:r>
            <a:endParaRPr sz="2000">
              <a:solidFill>
                <a:schemeClr val="dk2"/>
              </a:solidFill>
            </a:endParaRPr>
          </a:p>
          <a:p>
            <a:pPr indent="45720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8" name="Shape 188"/>
        <p:cNvGrpSpPr/>
        <p:nvPr/>
      </p:nvGrpSpPr>
      <p:grpSpPr>
        <a:xfrm>
          <a:off x="0" y="0"/>
          <a:ext cx="0" cy="0"/>
          <a:chOff x="0" y="0"/>
          <a:chExt cx="0" cy="0"/>
        </a:xfrm>
      </p:grpSpPr>
      <p:sp>
        <p:nvSpPr>
          <p:cNvPr id="189" name="Google Shape;189;p30"/>
          <p:cNvSpPr txBox="1"/>
          <p:nvPr/>
        </p:nvSpPr>
        <p:spPr>
          <a:xfrm>
            <a:off x="304800" y="285750"/>
            <a:ext cx="8544900" cy="473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00"/>
              </a:buClr>
              <a:buSzPts val="8000"/>
              <a:buFont typeface="Arial"/>
              <a:buNone/>
            </a:pPr>
            <a:r>
              <a:rPr b="1" i="0" lang="en" sz="4000" u="none">
                <a:solidFill>
                  <a:schemeClr val="accent1"/>
                </a:solidFill>
                <a:latin typeface="Old Standard TT"/>
                <a:ea typeface="Old Standard TT"/>
                <a:cs typeface="Old Standard TT"/>
                <a:sym typeface="Old Standard TT"/>
              </a:rPr>
              <a:t>What if I need to get a message to my child?</a:t>
            </a:r>
            <a:endParaRPr b="1" i="0" sz="4000" u="none">
              <a:solidFill>
                <a:schemeClr val="accent1"/>
              </a:solidFill>
              <a:latin typeface="Old Standard TT"/>
              <a:ea typeface="Old Standard TT"/>
              <a:cs typeface="Old Standard TT"/>
              <a:sym typeface="Old Standard TT"/>
            </a:endParaRPr>
          </a:p>
          <a:p>
            <a:pPr indent="0" lvl="0" marL="0" marR="0" rtl="0" algn="ctr">
              <a:lnSpc>
                <a:spcPct val="100000"/>
              </a:lnSpc>
              <a:spcBef>
                <a:spcPts val="0"/>
              </a:spcBef>
              <a:spcAft>
                <a:spcPts val="0"/>
              </a:spcAft>
              <a:buClr>
                <a:srgbClr val="FFFF00"/>
              </a:buClr>
              <a:buSzPts val="8000"/>
              <a:buFont typeface="Arial"/>
              <a:buNone/>
            </a:pPr>
            <a:r>
              <a:t/>
            </a:r>
            <a:endParaRPr b="1" sz="2200">
              <a:solidFill>
                <a:schemeClr val="lt1"/>
              </a:solidFill>
              <a:latin typeface="Old Standard TT"/>
              <a:ea typeface="Old Standard TT"/>
              <a:cs typeface="Old Standard TT"/>
              <a:sym typeface="Old Standard TT"/>
            </a:endParaRPr>
          </a:p>
          <a:p>
            <a:pPr indent="0" lvl="0" marL="0" marR="0" rtl="0" algn="ctr">
              <a:lnSpc>
                <a:spcPct val="100000"/>
              </a:lnSpc>
              <a:spcBef>
                <a:spcPts val="0"/>
              </a:spcBef>
              <a:spcAft>
                <a:spcPts val="0"/>
              </a:spcAft>
              <a:buNone/>
            </a:pPr>
            <a:r>
              <a:rPr b="1" lang="en" sz="2400">
                <a:solidFill>
                  <a:schemeClr val="accent1"/>
                </a:solidFill>
                <a:highlight>
                  <a:schemeClr val="accent5"/>
                </a:highlight>
                <a:latin typeface="Old Standard TT"/>
                <a:ea typeface="Old Standard TT"/>
                <a:cs typeface="Old Standard TT"/>
                <a:sym typeface="Old Standard TT"/>
              </a:rPr>
              <a:t>Is it urgent?</a:t>
            </a:r>
            <a:endParaRPr b="1" sz="2400">
              <a:solidFill>
                <a:schemeClr val="accent1"/>
              </a:solidFill>
              <a:highlight>
                <a:schemeClr val="accent5"/>
              </a:highlight>
              <a:latin typeface="Old Standard TT"/>
              <a:ea typeface="Old Standard TT"/>
              <a:cs typeface="Old Standard TT"/>
              <a:sym typeface="Old Standard TT"/>
            </a:endParaRPr>
          </a:p>
          <a:p>
            <a:pPr indent="0" lvl="0" marL="0" marR="0" rtl="0" algn="ctr">
              <a:lnSpc>
                <a:spcPct val="100000"/>
              </a:lnSpc>
              <a:spcBef>
                <a:spcPts val="1000"/>
              </a:spcBef>
              <a:spcAft>
                <a:spcPts val="0"/>
              </a:spcAft>
              <a:buNone/>
            </a:pPr>
            <a:r>
              <a:rPr b="1" lang="en" sz="2000">
                <a:solidFill>
                  <a:schemeClr val="accent1"/>
                </a:solidFill>
                <a:latin typeface="Old Standard TT"/>
                <a:ea typeface="Old Standard TT"/>
                <a:cs typeface="Old Standard TT"/>
                <a:sym typeface="Old Standard TT"/>
              </a:rPr>
              <a:t>Remember, this means we are pulling a student from class</a:t>
            </a:r>
            <a:endParaRPr b="1" sz="2000">
              <a:solidFill>
                <a:schemeClr val="accent1"/>
              </a:solidFill>
              <a:latin typeface="Old Standard TT"/>
              <a:ea typeface="Old Standard TT"/>
              <a:cs typeface="Old Standard TT"/>
              <a:sym typeface="Old Standard TT"/>
            </a:endParaRPr>
          </a:p>
          <a:p>
            <a:pPr indent="0" lvl="0" marL="0" marR="0" rtl="0" algn="ctr">
              <a:lnSpc>
                <a:spcPct val="100000"/>
              </a:lnSpc>
              <a:spcBef>
                <a:spcPts val="1000"/>
              </a:spcBef>
              <a:spcAft>
                <a:spcPts val="0"/>
              </a:spcAft>
              <a:buNone/>
            </a:pPr>
            <a:r>
              <a:rPr b="1" lang="en" sz="2400">
                <a:solidFill>
                  <a:schemeClr val="accent1"/>
                </a:solidFill>
                <a:highlight>
                  <a:schemeClr val="accent5"/>
                </a:highlight>
                <a:latin typeface="Old Standard TT"/>
                <a:ea typeface="Old Standard TT"/>
                <a:cs typeface="Old Standard TT"/>
                <a:sym typeface="Old Standard TT"/>
              </a:rPr>
              <a:t>Is it information that can wait until after school?</a:t>
            </a:r>
            <a:endParaRPr b="1" sz="2400">
              <a:solidFill>
                <a:schemeClr val="accent1"/>
              </a:solidFill>
              <a:highlight>
                <a:schemeClr val="accent5"/>
              </a:highlight>
              <a:latin typeface="Old Standard TT"/>
              <a:ea typeface="Old Standard TT"/>
              <a:cs typeface="Old Standard TT"/>
              <a:sym typeface="Old Standard TT"/>
            </a:endParaRPr>
          </a:p>
          <a:p>
            <a:pPr indent="0" lvl="0" marL="0" marR="0" rtl="0" algn="ctr">
              <a:lnSpc>
                <a:spcPct val="100000"/>
              </a:lnSpc>
              <a:spcBef>
                <a:spcPts val="1000"/>
              </a:spcBef>
              <a:spcAft>
                <a:spcPts val="0"/>
              </a:spcAft>
              <a:buNone/>
            </a:pPr>
            <a:r>
              <a:rPr b="1" lang="en" sz="2000">
                <a:solidFill>
                  <a:schemeClr val="accent1"/>
                </a:solidFill>
                <a:latin typeface="Old Standard TT"/>
                <a:ea typeface="Old Standard TT"/>
                <a:cs typeface="Old Standard TT"/>
                <a:sym typeface="Old Standard TT"/>
              </a:rPr>
              <a:t>If it will result in a change in the students normal routine, please call or email the office</a:t>
            </a:r>
            <a:endParaRPr b="1" sz="2000">
              <a:solidFill>
                <a:schemeClr val="accent1"/>
              </a:solidFill>
              <a:latin typeface="Old Standard TT"/>
              <a:ea typeface="Old Standard TT"/>
              <a:cs typeface="Old Standard TT"/>
              <a:sym typeface="Old Standard TT"/>
            </a:endParaRPr>
          </a:p>
          <a:p>
            <a:pPr indent="0" lvl="0" marL="0" marR="0" rtl="0" algn="ctr">
              <a:lnSpc>
                <a:spcPct val="100000"/>
              </a:lnSpc>
              <a:spcBef>
                <a:spcPts val="1000"/>
              </a:spcBef>
              <a:spcAft>
                <a:spcPts val="0"/>
              </a:spcAft>
              <a:buNone/>
            </a:pPr>
            <a:r>
              <a:t/>
            </a:r>
            <a:endParaRPr b="1" sz="1000">
              <a:solidFill>
                <a:schemeClr val="accent1"/>
              </a:solidFill>
              <a:latin typeface="Old Standard TT"/>
              <a:ea typeface="Old Standard TT"/>
              <a:cs typeface="Old Standard TT"/>
              <a:sym typeface="Old Standard TT"/>
            </a:endParaRPr>
          </a:p>
          <a:p>
            <a:pPr indent="0" lvl="0" marL="0" marR="0" rtl="0" algn="ctr">
              <a:lnSpc>
                <a:spcPct val="100000"/>
              </a:lnSpc>
              <a:spcBef>
                <a:spcPts val="1000"/>
              </a:spcBef>
              <a:spcAft>
                <a:spcPts val="1000"/>
              </a:spcAft>
              <a:buNone/>
            </a:pPr>
            <a:r>
              <a:rPr b="1" lang="en" sz="2000">
                <a:solidFill>
                  <a:schemeClr val="accent1"/>
                </a:solidFill>
                <a:latin typeface="Old Standard TT"/>
                <a:ea typeface="Old Standard TT"/>
                <a:cs typeface="Old Standard TT"/>
                <a:sym typeface="Old Standard TT"/>
              </a:rPr>
              <a:t>If we are able, we will wait to deliver message until student is in homeroom or flex period as to not disrupt any core classes.</a:t>
            </a:r>
            <a:endParaRPr b="1" sz="2000">
              <a:solidFill>
                <a:schemeClr val="accent1"/>
              </a:solidFill>
              <a:latin typeface="Old Standard TT"/>
              <a:ea typeface="Old Standard TT"/>
              <a:cs typeface="Old Standard TT"/>
              <a:sym typeface="Old Standard T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nvSpPr>
        <p:spPr>
          <a:xfrm>
            <a:off x="599125" y="3066250"/>
            <a:ext cx="7945800" cy="1605900"/>
          </a:xfrm>
          <a:prstGeom prst="rect">
            <a:avLst/>
          </a:prstGeom>
          <a:noFill/>
          <a:ln>
            <a:noFill/>
          </a:ln>
        </p:spPr>
        <p:txBody>
          <a:bodyPr anchorCtr="0" anchor="t" bIns="45700" lIns="91425" spcFirstLastPara="1" rIns="91425" wrap="square" tIns="45700">
            <a:spAutoFit/>
          </a:bodyPr>
          <a:lstStyle/>
          <a:p>
            <a:pPr indent="0" lvl="0" marL="457200" rtl="0" algn="ctr">
              <a:spcBef>
                <a:spcPts val="0"/>
              </a:spcBef>
              <a:spcAft>
                <a:spcPts val="0"/>
              </a:spcAft>
              <a:buNone/>
            </a:pPr>
            <a:r>
              <a:rPr b="1" lang="en" sz="3000">
                <a:solidFill>
                  <a:schemeClr val="lt2"/>
                </a:solidFill>
                <a:latin typeface="Old Standard TT"/>
                <a:ea typeface="Old Standard TT"/>
                <a:cs typeface="Old Standard TT"/>
                <a:sym typeface="Old Standard TT"/>
              </a:rPr>
              <a:t>Leave at home, or in your locker</a:t>
            </a:r>
            <a:endParaRPr sz="3000">
              <a:solidFill>
                <a:schemeClr val="lt2"/>
              </a:solidFill>
              <a:latin typeface="Old Standard TT"/>
              <a:ea typeface="Old Standard TT"/>
              <a:cs typeface="Old Standard TT"/>
              <a:sym typeface="Old Standard TT"/>
            </a:endParaRPr>
          </a:p>
          <a:p>
            <a:pPr indent="0" lvl="0" marL="457200" marR="0" rtl="0" algn="ctr">
              <a:lnSpc>
                <a:spcPct val="100000"/>
              </a:lnSpc>
              <a:spcBef>
                <a:spcPts val="1000"/>
              </a:spcBef>
              <a:spcAft>
                <a:spcPts val="1000"/>
              </a:spcAft>
              <a:buNone/>
            </a:pPr>
            <a:r>
              <a:rPr b="1" i="0" lang="en" sz="3000" u="none">
                <a:solidFill>
                  <a:schemeClr val="lt2"/>
                </a:solidFill>
                <a:latin typeface="Old Standard TT"/>
                <a:ea typeface="Old Standard TT"/>
                <a:cs typeface="Old Standard TT"/>
                <a:sym typeface="Old Standard TT"/>
              </a:rPr>
              <a:t>Any work that requires technology will </a:t>
            </a:r>
            <a:r>
              <a:rPr b="1" lang="en" sz="3000">
                <a:solidFill>
                  <a:schemeClr val="lt2"/>
                </a:solidFill>
                <a:latin typeface="Old Standard TT"/>
                <a:ea typeface="Old Standard TT"/>
                <a:cs typeface="Old Standard TT"/>
                <a:sym typeface="Old Standard TT"/>
              </a:rPr>
              <a:t>b</a:t>
            </a:r>
            <a:r>
              <a:rPr b="1" i="0" lang="en" sz="3000" u="none">
                <a:solidFill>
                  <a:schemeClr val="lt2"/>
                </a:solidFill>
                <a:latin typeface="Old Standard TT"/>
                <a:ea typeface="Old Standard TT"/>
                <a:cs typeface="Old Standard TT"/>
                <a:sym typeface="Old Standard TT"/>
              </a:rPr>
              <a:t>e done on </a:t>
            </a:r>
            <a:r>
              <a:rPr b="1" lang="en" sz="3000">
                <a:solidFill>
                  <a:schemeClr val="lt2"/>
                </a:solidFill>
                <a:latin typeface="Old Standard TT"/>
                <a:ea typeface="Old Standard TT"/>
                <a:cs typeface="Old Standard TT"/>
                <a:sym typeface="Old Standard TT"/>
              </a:rPr>
              <a:t>a chromebook</a:t>
            </a:r>
            <a:r>
              <a:rPr b="1" i="0" lang="en" sz="3000" u="none">
                <a:solidFill>
                  <a:schemeClr val="lt2"/>
                </a:solidFill>
                <a:latin typeface="Old Standard TT"/>
                <a:ea typeface="Old Standard TT"/>
                <a:cs typeface="Old Standard TT"/>
                <a:sym typeface="Old Standard TT"/>
              </a:rPr>
              <a:t>… no phone needed</a:t>
            </a:r>
            <a:endParaRPr sz="3000">
              <a:solidFill>
                <a:schemeClr val="lt2"/>
              </a:solidFill>
              <a:latin typeface="Old Standard TT"/>
              <a:ea typeface="Old Standard TT"/>
              <a:cs typeface="Old Standard TT"/>
              <a:sym typeface="Old Standard TT"/>
            </a:endParaRPr>
          </a:p>
        </p:txBody>
      </p:sp>
      <p:pic>
        <p:nvPicPr>
          <p:cNvPr id="195" name="Google Shape;195;p31"/>
          <p:cNvPicPr preferRelativeResize="0"/>
          <p:nvPr/>
        </p:nvPicPr>
        <p:blipFill rotWithShape="1">
          <a:blip r:embed="rId3">
            <a:alphaModFix/>
          </a:blip>
          <a:srcRect b="25781" l="6832" r="2307" t="9635"/>
          <a:stretch/>
        </p:blipFill>
        <p:spPr>
          <a:xfrm>
            <a:off x="2102613" y="1359275"/>
            <a:ext cx="4938833" cy="1481651"/>
          </a:xfrm>
          <a:prstGeom prst="rect">
            <a:avLst/>
          </a:prstGeom>
          <a:noFill/>
          <a:ln cap="flat" cmpd="sng" w="28575">
            <a:solidFill>
              <a:schemeClr val="lt1"/>
            </a:solidFill>
            <a:prstDash val="solid"/>
            <a:miter lim="800000"/>
            <a:headEnd len="sm" w="sm" type="none"/>
            <a:tailEnd len="sm" w="sm" type="none"/>
          </a:ln>
        </p:spPr>
      </p:pic>
      <p:sp>
        <p:nvSpPr>
          <p:cNvPr id="196" name="Google Shape;196;p31"/>
          <p:cNvSpPr txBox="1"/>
          <p:nvPr>
            <p:ph type="title"/>
          </p:nvPr>
        </p:nvSpPr>
        <p:spPr>
          <a:xfrm>
            <a:off x="311700" y="445025"/>
            <a:ext cx="8520600" cy="61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FFFF00"/>
              </a:buClr>
              <a:buSzPts val="4600"/>
              <a:buFont typeface="Arial"/>
              <a:buNone/>
            </a:pPr>
            <a:r>
              <a:rPr b="1" lang="en" sz="3500">
                <a:solidFill>
                  <a:schemeClr val="lt2"/>
                </a:solidFill>
              </a:rPr>
              <a:t>No phones from 8:00 AM to 3:20 PM</a:t>
            </a:r>
            <a:endParaRPr b="1" sz="35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75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2926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100">
                <a:solidFill>
                  <a:schemeClr val="lt2"/>
                </a:solidFill>
              </a:rPr>
              <a:t>Middle/High School Office Staff</a:t>
            </a:r>
            <a:endParaRPr b="1" sz="3100">
              <a:solidFill>
                <a:schemeClr val="lt2"/>
              </a:solidFill>
            </a:endParaRPr>
          </a:p>
        </p:txBody>
      </p:sp>
      <p:pic>
        <p:nvPicPr>
          <p:cNvPr id="66" name="Google Shape;66;p14"/>
          <p:cNvPicPr preferRelativeResize="0"/>
          <p:nvPr/>
        </p:nvPicPr>
        <p:blipFill>
          <a:blip r:embed="rId3">
            <a:alphaModFix/>
          </a:blip>
          <a:stretch>
            <a:fillRect/>
          </a:stretch>
        </p:blipFill>
        <p:spPr>
          <a:xfrm>
            <a:off x="546124" y="1213740"/>
            <a:ext cx="2172250" cy="2716012"/>
          </a:xfrm>
          <a:prstGeom prst="rect">
            <a:avLst/>
          </a:prstGeom>
          <a:noFill/>
          <a:ln>
            <a:noFill/>
          </a:ln>
        </p:spPr>
      </p:pic>
      <p:sp>
        <p:nvSpPr>
          <p:cNvPr id="67" name="Google Shape;67;p14"/>
          <p:cNvSpPr txBox="1"/>
          <p:nvPr/>
        </p:nvSpPr>
        <p:spPr>
          <a:xfrm>
            <a:off x="486550" y="4035500"/>
            <a:ext cx="2291400" cy="81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200"/>
              </a:spcAft>
              <a:buClr>
                <a:schemeClr val="dk1"/>
              </a:buClr>
              <a:buSzPts val="1100"/>
              <a:buFont typeface="Arial"/>
              <a:buNone/>
            </a:pPr>
            <a:r>
              <a:rPr lang="en" sz="1500">
                <a:solidFill>
                  <a:schemeClr val="dk1"/>
                </a:solidFill>
                <a:latin typeface="Old Standard TT"/>
                <a:ea typeface="Old Standard TT"/>
                <a:cs typeface="Old Standard TT"/>
                <a:sym typeface="Old Standard TT"/>
              </a:rPr>
              <a:t>MS/HS </a:t>
            </a:r>
            <a:r>
              <a:rPr lang="en" sz="1500">
                <a:solidFill>
                  <a:schemeClr val="dk1"/>
                </a:solidFill>
                <a:latin typeface="Old Standard TT"/>
                <a:ea typeface="Old Standard TT"/>
                <a:cs typeface="Old Standard TT"/>
                <a:sym typeface="Old Standard TT"/>
              </a:rPr>
              <a:t>Principal - </a:t>
            </a:r>
            <a:r>
              <a:rPr b="1" lang="en" sz="1500">
                <a:solidFill>
                  <a:schemeClr val="dk2"/>
                </a:solidFill>
                <a:latin typeface="Old Standard TT"/>
                <a:ea typeface="Old Standard TT"/>
                <a:cs typeface="Old Standard TT"/>
                <a:sym typeface="Old Standard TT"/>
              </a:rPr>
              <a:t>Marcy Burch</a:t>
            </a:r>
            <a:r>
              <a:rPr lang="en" sz="1500">
                <a:solidFill>
                  <a:schemeClr val="dk1"/>
                </a:solidFill>
                <a:latin typeface="Old Standard TT"/>
                <a:ea typeface="Old Standard TT"/>
                <a:cs typeface="Old Standard TT"/>
                <a:sym typeface="Old Standard TT"/>
              </a:rPr>
              <a:t> </a:t>
            </a:r>
            <a:r>
              <a:rPr lang="en" sz="1500">
                <a:solidFill>
                  <a:schemeClr val="accent5"/>
                </a:solidFill>
                <a:latin typeface="Old Standard TT"/>
                <a:ea typeface="Old Standard TT"/>
                <a:cs typeface="Old Standard TT"/>
                <a:sym typeface="Old Standard TT"/>
              </a:rPr>
              <a:t>715.265.4266</a:t>
            </a:r>
            <a:endParaRPr sz="1500">
              <a:solidFill>
                <a:schemeClr val="dk1"/>
              </a:solidFill>
              <a:latin typeface="Old Standard TT"/>
              <a:ea typeface="Old Standard TT"/>
              <a:cs typeface="Old Standard TT"/>
              <a:sym typeface="Old Standard TT"/>
            </a:endParaRPr>
          </a:p>
        </p:txBody>
      </p:sp>
      <p:sp>
        <p:nvSpPr>
          <p:cNvPr id="68" name="Google Shape;68;p14"/>
          <p:cNvSpPr txBox="1"/>
          <p:nvPr/>
        </p:nvSpPr>
        <p:spPr>
          <a:xfrm>
            <a:off x="3175800" y="3913200"/>
            <a:ext cx="2612700" cy="98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200"/>
              </a:spcAft>
              <a:buClr>
                <a:schemeClr val="dk1"/>
              </a:buClr>
              <a:buSzPts val="1100"/>
              <a:buFont typeface="Arial"/>
              <a:buNone/>
            </a:pPr>
            <a:r>
              <a:rPr lang="en" sz="1500">
                <a:solidFill>
                  <a:schemeClr val="dk1"/>
                </a:solidFill>
                <a:latin typeface="Old Standard TT"/>
                <a:ea typeface="Old Standard TT"/>
                <a:cs typeface="Old Standard TT"/>
                <a:sym typeface="Old Standard TT"/>
              </a:rPr>
              <a:t>Athletic Coordinator &amp; Administrative Assistant to Principal - </a:t>
            </a:r>
            <a:r>
              <a:rPr b="1" lang="en" sz="1500">
                <a:solidFill>
                  <a:schemeClr val="dk2"/>
                </a:solidFill>
                <a:latin typeface="Old Standard TT"/>
                <a:ea typeface="Old Standard TT"/>
                <a:cs typeface="Old Standard TT"/>
                <a:sym typeface="Old Standard TT"/>
              </a:rPr>
              <a:t>Casey Nolde</a:t>
            </a:r>
            <a:r>
              <a:rPr lang="en" sz="1500">
                <a:solidFill>
                  <a:schemeClr val="accent4"/>
                </a:solidFill>
                <a:latin typeface="Old Standard TT"/>
                <a:ea typeface="Old Standard TT"/>
                <a:cs typeface="Old Standard TT"/>
                <a:sym typeface="Old Standard TT"/>
              </a:rPr>
              <a:t> </a:t>
            </a:r>
            <a:r>
              <a:rPr lang="en" sz="1500">
                <a:solidFill>
                  <a:schemeClr val="accent5"/>
                </a:solidFill>
                <a:latin typeface="Old Standard TT"/>
                <a:ea typeface="Old Standard TT"/>
                <a:cs typeface="Old Standard TT"/>
                <a:sym typeface="Old Standard TT"/>
              </a:rPr>
              <a:t>715.265.7472</a:t>
            </a:r>
            <a:endParaRPr sz="1500">
              <a:solidFill>
                <a:schemeClr val="dk1"/>
              </a:solidFill>
              <a:latin typeface="Old Standard TT"/>
              <a:ea typeface="Old Standard TT"/>
              <a:cs typeface="Old Standard TT"/>
              <a:sym typeface="Old Standard TT"/>
            </a:endParaRPr>
          </a:p>
        </p:txBody>
      </p:sp>
      <p:sp>
        <p:nvSpPr>
          <p:cNvPr id="69" name="Google Shape;69;p14"/>
          <p:cNvSpPr txBox="1"/>
          <p:nvPr/>
        </p:nvSpPr>
        <p:spPr>
          <a:xfrm>
            <a:off x="5873175" y="3890750"/>
            <a:ext cx="3177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200"/>
              </a:spcAft>
              <a:buNone/>
            </a:pPr>
            <a:r>
              <a:rPr lang="en" sz="1500">
                <a:solidFill>
                  <a:schemeClr val="dk1"/>
                </a:solidFill>
                <a:latin typeface="Old Standard TT"/>
                <a:ea typeface="Old Standard TT"/>
                <a:cs typeface="Old Standard TT"/>
                <a:sym typeface="Old Standard TT"/>
              </a:rPr>
              <a:t>Attendance Coordinator &amp; Administrative Assistant to GCE/ GCMS/ GCHS - </a:t>
            </a:r>
            <a:r>
              <a:rPr b="1" lang="en" sz="1500">
                <a:solidFill>
                  <a:schemeClr val="dk2"/>
                </a:solidFill>
                <a:latin typeface="Old Standard TT"/>
                <a:ea typeface="Old Standard TT"/>
                <a:cs typeface="Old Standard TT"/>
                <a:sym typeface="Old Standard TT"/>
              </a:rPr>
              <a:t>Samantha Johnson</a:t>
            </a:r>
            <a:r>
              <a:rPr lang="en" sz="1500">
                <a:solidFill>
                  <a:schemeClr val="accent4"/>
                </a:solidFill>
                <a:latin typeface="Old Standard TT"/>
                <a:ea typeface="Old Standard TT"/>
                <a:cs typeface="Old Standard TT"/>
                <a:sym typeface="Old Standard TT"/>
              </a:rPr>
              <a:t> </a:t>
            </a:r>
            <a:r>
              <a:rPr lang="en" sz="1500">
                <a:solidFill>
                  <a:schemeClr val="accent5"/>
                </a:solidFill>
                <a:latin typeface="Old Standard TT"/>
                <a:ea typeface="Old Standard TT"/>
                <a:cs typeface="Old Standard TT"/>
                <a:sym typeface="Old Standard TT"/>
              </a:rPr>
              <a:t>715.265.7473</a:t>
            </a:r>
            <a:r>
              <a:rPr lang="en" sz="1500">
                <a:solidFill>
                  <a:schemeClr val="dk1"/>
                </a:solidFill>
                <a:latin typeface="Old Standard TT"/>
                <a:ea typeface="Old Standard TT"/>
                <a:cs typeface="Old Standard TT"/>
                <a:sym typeface="Old Standard TT"/>
              </a:rPr>
              <a:t> </a:t>
            </a:r>
            <a:endParaRPr sz="1600"/>
          </a:p>
        </p:txBody>
      </p:sp>
      <p:pic>
        <p:nvPicPr>
          <p:cNvPr id="70" name="Google Shape;70;p14"/>
          <p:cNvPicPr preferRelativeResize="0"/>
          <p:nvPr/>
        </p:nvPicPr>
        <p:blipFill>
          <a:blip r:embed="rId4">
            <a:alphaModFix/>
          </a:blip>
          <a:stretch>
            <a:fillRect/>
          </a:stretch>
        </p:blipFill>
        <p:spPr>
          <a:xfrm>
            <a:off x="6375850" y="1213769"/>
            <a:ext cx="2172250" cy="2715955"/>
          </a:xfrm>
          <a:prstGeom prst="rect">
            <a:avLst/>
          </a:prstGeom>
          <a:noFill/>
          <a:ln>
            <a:noFill/>
          </a:ln>
        </p:spPr>
      </p:pic>
      <p:pic>
        <p:nvPicPr>
          <p:cNvPr id="71" name="Google Shape;71;p14"/>
          <p:cNvPicPr preferRelativeResize="0"/>
          <p:nvPr/>
        </p:nvPicPr>
        <p:blipFill>
          <a:blip r:embed="rId5">
            <a:alphaModFix/>
          </a:blip>
          <a:stretch>
            <a:fillRect/>
          </a:stretch>
        </p:blipFill>
        <p:spPr>
          <a:xfrm>
            <a:off x="3396025" y="1174780"/>
            <a:ext cx="2172250" cy="27159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306725" y="1179700"/>
            <a:ext cx="8496900" cy="3649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accent5"/>
                </a:solidFill>
              </a:rPr>
              <a:t>Students shall leave all cell phones and other devices silenced and kept in a locker and/or backpack. Electronic devices are not allowed in the classroom unless directed and given permission by the teacher.</a:t>
            </a:r>
            <a:endParaRPr b="1" sz="1800">
              <a:solidFill>
                <a:schemeClr val="accent5"/>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2"/>
              </a:solidFill>
            </a:endParaRPr>
          </a:p>
          <a:p>
            <a:pPr indent="-330200" lvl="0" marL="457200" rtl="0" algn="l">
              <a:lnSpc>
                <a:spcPct val="100000"/>
              </a:lnSpc>
              <a:spcBef>
                <a:spcPts val="0"/>
              </a:spcBef>
              <a:spcAft>
                <a:spcPts val="0"/>
              </a:spcAft>
              <a:buClr>
                <a:schemeClr val="dk2"/>
              </a:buClr>
              <a:buSzPts val="1600"/>
              <a:buFont typeface="Arial"/>
              <a:buChar char="●"/>
            </a:pPr>
            <a:r>
              <a:rPr b="0" lang="en" sz="1600">
                <a:solidFill>
                  <a:schemeClr val="dk2"/>
                </a:solidFill>
              </a:rPr>
              <a:t>Teachers may allow students to use the electronic device for medical or educational reasons</a:t>
            </a:r>
            <a:endParaRPr b="0" sz="1600">
              <a:solidFill>
                <a:schemeClr val="dk2"/>
              </a:solidFill>
            </a:endParaRPr>
          </a:p>
          <a:p>
            <a:pPr indent="0" lvl="0" marL="457200" rtl="0" algn="l">
              <a:lnSpc>
                <a:spcPct val="100000"/>
              </a:lnSpc>
              <a:spcBef>
                <a:spcPts val="0"/>
              </a:spcBef>
              <a:spcAft>
                <a:spcPts val="0"/>
              </a:spcAft>
              <a:buNone/>
            </a:pPr>
            <a:r>
              <a:t/>
            </a:r>
            <a:endParaRPr sz="1600">
              <a:solidFill>
                <a:schemeClr val="dk2"/>
              </a:solidFill>
            </a:endParaRPr>
          </a:p>
          <a:p>
            <a:pPr indent="-330200" lvl="0" marL="457200" rtl="0" algn="l">
              <a:lnSpc>
                <a:spcPct val="100000"/>
              </a:lnSpc>
              <a:spcBef>
                <a:spcPts val="0"/>
              </a:spcBef>
              <a:spcAft>
                <a:spcPts val="0"/>
              </a:spcAft>
              <a:buClr>
                <a:schemeClr val="dk2"/>
              </a:buClr>
              <a:buSzPts val="1600"/>
              <a:buFont typeface="Arial"/>
              <a:buChar char="●"/>
            </a:pPr>
            <a:r>
              <a:rPr b="0" lang="en" sz="1600">
                <a:solidFill>
                  <a:schemeClr val="dk2"/>
                </a:solidFill>
              </a:rPr>
              <a:t>Students may NOT use electronic devices in bathrooms/locker rooms during school hours on school premises owned or rented by the school district including sponsored school district activities</a:t>
            </a:r>
            <a:endParaRPr b="0" sz="1600">
              <a:solidFill>
                <a:schemeClr val="dk2"/>
              </a:solidFill>
            </a:endParaRPr>
          </a:p>
          <a:p>
            <a:pPr indent="0" lvl="0" marL="457200" rtl="0" algn="l">
              <a:lnSpc>
                <a:spcPct val="100000"/>
              </a:lnSpc>
              <a:spcBef>
                <a:spcPts val="0"/>
              </a:spcBef>
              <a:spcAft>
                <a:spcPts val="0"/>
              </a:spcAft>
              <a:buNone/>
            </a:pPr>
            <a:r>
              <a:t/>
            </a:r>
            <a:endParaRPr sz="1600">
              <a:solidFill>
                <a:schemeClr val="dk2"/>
              </a:solidFill>
            </a:endParaRPr>
          </a:p>
          <a:p>
            <a:pPr indent="-330200" lvl="0" marL="457200" rtl="0" algn="l">
              <a:lnSpc>
                <a:spcPct val="100000"/>
              </a:lnSpc>
              <a:spcBef>
                <a:spcPts val="0"/>
              </a:spcBef>
              <a:spcAft>
                <a:spcPts val="0"/>
              </a:spcAft>
              <a:buClr>
                <a:schemeClr val="dk2"/>
              </a:buClr>
              <a:buSzPts val="1600"/>
              <a:buFont typeface="Arial"/>
              <a:buChar char="●"/>
            </a:pPr>
            <a:r>
              <a:rPr b="0" lang="en" sz="1600">
                <a:solidFill>
                  <a:schemeClr val="dk2"/>
                </a:solidFill>
              </a:rPr>
              <a:t>Students may not record, post or otherwise capture unauthorized images of other student</a:t>
            </a:r>
            <a:r>
              <a:rPr lang="en" sz="1600">
                <a:solidFill>
                  <a:schemeClr val="dk2"/>
                </a:solidFill>
              </a:rPr>
              <a:t>s</a:t>
            </a:r>
            <a:endParaRPr sz="1600">
              <a:solidFill>
                <a:schemeClr val="dk2"/>
              </a:solidFill>
              <a:highlight>
                <a:schemeClr val="lt1"/>
              </a:highlight>
            </a:endParaRPr>
          </a:p>
        </p:txBody>
      </p:sp>
      <p:sp>
        <p:nvSpPr>
          <p:cNvPr id="202" name="Google Shape;202;p32"/>
          <p:cNvSpPr txBox="1"/>
          <p:nvPr/>
        </p:nvSpPr>
        <p:spPr>
          <a:xfrm>
            <a:off x="347075" y="327950"/>
            <a:ext cx="8651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solidFill>
                  <a:schemeClr val="lt2"/>
                </a:solidFill>
                <a:latin typeface="Old Standard TT"/>
                <a:ea typeface="Old Standard TT"/>
                <a:cs typeface="Old Standard TT"/>
                <a:sym typeface="Old Standard TT"/>
              </a:rPr>
              <a:t>Cell Phones/Communication Devices</a:t>
            </a:r>
            <a:endParaRPr b="1" sz="4000">
              <a:solidFill>
                <a:schemeClr val="lt2"/>
              </a:solidFill>
              <a:latin typeface="Old Standard TT"/>
              <a:ea typeface="Old Standard TT"/>
              <a:cs typeface="Old Standard TT"/>
              <a:sym typeface="Old Standard T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2"/>
                </a:solidFill>
              </a:rPr>
              <a:t>So what happens if…….</a:t>
            </a:r>
            <a:endParaRPr b="1">
              <a:solidFill>
                <a:schemeClr val="lt2"/>
              </a:solidFill>
            </a:endParaRPr>
          </a:p>
        </p:txBody>
      </p:sp>
      <p:sp>
        <p:nvSpPr>
          <p:cNvPr id="208" name="Google Shape;208;p33"/>
          <p:cNvSpPr txBox="1"/>
          <p:nvPr/>
        </p:nvSpPr>
        <p:spPr>
          <a:xfrm>
            <a:off x="436850" y="1179000"/>
            <a:ext cx="8279100" cy="3722700"/>
          </a:xfrm>
          <a:prstGeom prst="rect">
            <a:avLst/>
          </a:prstGeom>
          <a:noFill/>
          <a:ln>
            <a:noFill/>
          </a:ln>
        </p:spPr>
        <p:txBody>
          <a:bodyPr anchorCtr="0" anchor="t" bIns="91425" lIns="91425" spcFirstLastPara="1" rIns="91425" wrap="square" tIns="91425">
            <a:noAutofit/>
          </a:bodyPr>
          <a:lstStyle/>
          <a:p>
            <a:pPr indent="57150" lvl="0" marL="0" marR="0" rtl="0" algn="l">
              <a:lnSpc>
                <a:spcPct val="115000"/>
              </a:lnSpc>
              <a:spcBef>
                <a:spcPts val="1512"/>
              </a:spcBef>
              <a:spcAft>
                <a:spcPts val="0"/>
              </a:spcAft>
              <a:buClr>
                <a:schemeClr val="dk1"/>
              </a:buClr>
              <a:buSzPts val="1100"/>
              <a:buFont typeface="Arial"/>
              <a:buNone/>
            </a:pPr>
            <a:r>
              <a:rPr lang="en" sz="1600">
                <a:solidFill>
                  <a:schemeClr val="dk1"/>
                </a:solidFill>
                <a:latin typeface="Old Standard TT"/>
                <a:ea typeface="Old Standard TT"/>
                <a:cs typeface="Old Standard TT"/>
                <a:sym typeface="Old Standard TT"/>
              </a:rPr>
              <a:t>As approved by the school board in our 2024-2025 handbook, consequences are as follows:</a:t>
            </a:r>
            <a:endParaRPr sz="1600">
              <a:solidFill>
                <a:schemeClr val="dk1"/>
              </a:solidFill>
              <a:latin typeface="Old Standard TT"/>
              <a:ea typeface="Old Standard TT"/>
              <a:cs typeface="Old Standard TT"/>
              <a:sym typeface="Old Standard TT"/>
            </a:endParaRPr>
          </a:p>
          <a:p>
            <a:pPr indent="0" lvl="0" marL="0" rtl="0" algn="l">
              <a:spcBef>
                <a:spcPts val="1000"/>
              </a:spcBef>
              <a:spcAft>
                <a:spcPts val="0"/>
              </a:spcAft>
              <a:buClr>
                <a:schemeClr val="dk1"/>
              </a:buClr>
              <a:buSzPts val="1100"/>
              <a:buFont typeface="Arial"/>
              <a:buNone/>
            </a:pPr>
            <a:r>
              <a:rPr b="1" lang="en" sz="1600">
                <a:solidFill>
                  <a:schemeClr val="accent5"/>
                </a:solidFill>
                <a:latin typeface="Old Standard TT"/>
                <a:ea typeface="Old Standard TT"/>
                <a:cs typeface="Old Standard TT"/>
                <a:sym typeface="Old Standard TT"/>
              </a:rPr>
              <a:t>First Offense:</a:t>
            </a:r>
            <a:r>
              <a:rPr lang="en" sz="1600">
                <a:solidFill>
                  <a:schemeClr val="accent1"/>
                </a:solidFill>
                <a:latin typeface="Old Standard TT"/>
                <a:ea typeface="Old Standard TT"/>
                <a:cs typeface="Old Standard TT"/>
                <a:sym typeface="Old Standard TT"/>
              </a:rPr>
              <a:t> </a:t>
            </a:r>
            <a:r>
              <a:rPr lang="en" sz="1600">
                <a:solidFill>
                  <a:schemeClr val="dk1"/>
                </a:solidFill>
                <a:latin typeface="Old Standard TT"/>
                <a:ea typeface="Old Standard TT"/>
                <a:cs typeface="Old Standard TT"/>
                <a:sym typeface="Old Standard TT"/>
              </a:rPr>
              <a:t>The electronic device will be confiscated and securely held until the end of the school day, then it can be collected by the student. The student will have a conference with the high school principal.</a:t>
            </a:r>
            <a:endParaRPr sz="1600">
              <a:solidFill>
                <a:schemeClr val="dk1"/>
              </a:solidFill>
              <a:latin typeface="Old Standard TT"/>
              <a:ea typeface="Old Standard TT"/>
              <a:cs typeface="Old Standard TT"/>
              <a:sym typeface="Old Standard TT"/>
            </a:endParaRPr>
          </a:p>
          <a:p>
            <a:pPr indent="0" lvl="0" marL="0" rtl="0" algn="l">
              <a:spcBef>
                <a:spcPts val="1000"/>
              </a:spcBef>
              <a:spcAft>
                <a:spcPts val="0"/>
              </a:spcAft>
              <a:buClr>
                <a:schemeClr val="dk1"/>
              </a:buClr>
              <a:buSzPts val="1100"/>
              <a:buFont typeface="Arial"/>
              <a:buNone/>
            </a:pPr>
            <a:r>
              <a:rPr b="1" lang="en" sz="1600">
                <a:solidFill>
                  <a:schemeClr val="accent5"/>
                </a:solidFill>
                <a:latin typeface="Old Standard TT"/>
                <a:ea typeface="Old Standard TT"/>
                <a:cs typeface="Old Standard TT"/>
                <a:sym typeface="Old Standard TT"/>
              </a:rPr>
              <a:t>Second Offense:</a:t>
            </a:r>
            <a:r>
              <a:rPr lang="en" sz="1600">
                <a:solidFill>
                  <a:schemeClr val="dk1"/>
                </a:solidFill>
                <a:latin typeface="Old Standard TT"/>
                <a:ea typeface="Old Standard TT"/>
                <a:cs typeface="Old Standard TT"/>
                <a:sym typeface="Old Standard TT"/>
              </a:rPr>
              <a:t> The electronic device will be confiscated and securely held until the end of the school day, at which point it can be collected by the parent. The student will receive an after school detention.</a:t>
            </a:r>
            <a:endParaRPr sz="1600">
              <a:solidFill>
                <a:schemeClr val="dk1"/>
              </a:solidFill>
              <a:latin typeface="Old Standard TT"/>
              <a:ea typeface="Old Standard TT"/>
              <a:cs typeface="Old Standard TT"/>
              <a:sym typeface="Old Standard TT"/>
            </a:endParaRPr>
          </a:p>
          <a:p>
            <a:pPr indent="0" lvl="0" marL="0" rtl="0" algn="l">
              <a:spcBef>
                <a:spcPts val="1000"/>
              </a:spcBef>
              <a:spcAft>
                <a:spcPts val="1000"/>
              </a:spcAft>
              <a:buClr>
                <a:schemeClr val="dk1"/>
              </a:buClr>
              <a:buSzPts val="1100"/>
              <a:buFont typeface="Arial"/>
              <a:buNone/>
            </a:pPr>
            <a:r>
              <a:rPr b="1" lang="en" sz="1600">
                <a:solidFill>
                  <a:schemeClr val="accent5"/>
                </a:solidFill>
                <a:latin typeface="Old Standard TT"/>
                <a:ea typeface="Old Standard TT"/>
                <a:cs typeface="Old Standard TT"/>
                <a:sym typeface="Old Standard TT"/>
              </a:rPr>
              <a:t>S</a:t>
            </a:r>
            <a:r>
              <a:rPr b="1" lang="en" sz="1600">
                <a:solidFill>
                  <a:schemeClr val="accent5"/>
                </a:solidFill>
                <a:latin typeface="Old Standard TT"/>
                <a:ea typeface="Old Standard TT"/>
                <a:cs typeface="Old Standard TT"/>
                <a:sym typeface="Old Standard TT"/>
              </a:rPr>
              <a:t>ubsequent Offenses:</a:t>
            </a:r>
            <a:r>
              <a:rPr lang="en" sz="1600">
                <a:solidFill>
                  <a:schemeClr val="accent5"/>
                </a:solidFill>
                <a:latin typeface="Old Standard TT"/>
                <a:ea typeface="Old Standard TT"/>
                <a:cs typeface="Old Standard TT"/>
                <a:sym typeface="Old Standard TT"/>
              </a:rPr>
              <a:t> </a:t>
            </a:r>
            <a:r>
              <a:rPr lang="en" sz="1600">
                <a:solidFill>
                  <a:schemeClr val="dk1"/>
                </a:solidFill>
                <a:latin typeface="Old Standard TT"/>
                <a:ea typeface="Old Standard TT"/>
                <a:cs typeface="Old Standard TT"/>
                <a:sym typeface="Old Standard TT"/>
              </a:rPr>
              <a:t>The electronic device will be confiscated and securely held until the end of the school day, at which point it can be collected by the parent. The student will receive an after school detention. Additionally, the student will turn in their cell phone to the high school office at the beginning of each school day for the duration of 5 school days.</a:t>
            </a:r>
            <a:endParaRPr sz="1600">
              <a:solidFill>
                <a:schemeClr val="dk1"/>
              </a:solidFill>
              <a:latin typeface="Old Standard TT"/>
              <a:ea typeface="Old Standard TT"/>
              <a:cs typeface="Old Standard TT"/>
              <a:sym typeface="Old Standard T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4"/>
          <p:cNvSpPr txBox="1"/>
          <p:nvPr>
            <p:ph idx="1" type="body"/>
          </p:nvPr>
        </p:nvSpPr>
        <p:spPr>
          <a:xfrm>
            <a:off x="244150" y="2397200"/>
            <a:ext cx="3127500" cy="1890900"/>
          </a:xfrm>
          <a:prstGeom prst="rect">
            <a:avLst/>
          </a:prstGeom>
        </p:spPr>
        <p:txBody>
          <a:bodyPr anchorCtr="0" anchor="t" bIns="91425" lIns="91425" spcFirstLastPara="1" rIns="91425" wrap="square" tIns="91425">
            <a:normAutofit/>
          </a:bodyPr>
          <a:lstStyle/>
          <a:p>
            <a:pPr indent="0" lvl="0" marL="0" marR="0" rtl="0" algn="l">
              <a:spcBef>
                <a:spcPts val="0"/>
              </a:spcBef>
              <a:spcAft>
                <a:spcPts val="1200"/>
              </a:spcAft>
              <a:buClr>
                <a:schemeClr val="dk1"/>
              </a:buClr>
              <a:buSzPts val="1100"/>
              <a:buFont typeface="Arial"/>
              <a:buNone/>
            </a:pPr>
            <a:r>
              <a:rPr lang="en" sz="2000"/>
              <a:t>The purpose of dress code is to ensure the health and safety of students in a supportive school environment. </a:t>
            </a:r>
            <a:endParaRPr sz="2000"/>
          </a:p>
        </p:txBody>
      </p:sp>
      <p:sp>
        <p:nvSpPr>
          <p:cNvPr id="214" name="Google Shape;214;p34"/>
          <p:cNvSpPr txBox="1"/>
          <p:nvPr>
            <p:ph type="title"/>
          </p:nvPr>
        </p:nvSpPr>
        <p:spPr>
          <a:xfrm>
            <a:off x="176500" y="410700"/>
            <a:ext cx="3262800" cy="180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000">
                <a:solidFill>
                  <a:schemeClr val="lt2"/>
                </a:solidFill>
              </a:rPr>
              <a:t>Dress Code/Attire</a:t>
            </a:r>
            <a:endParaRPr b="1" sz="4000">
              <a:solidFill>
                <a:schemeClr val="lt2"/>
              </a:solidFill>
            </a:endParaRPr>
          </a:p>
        </p:txBody>
      </p:sp>
      <p:sp>
        <p:nvSpPr>
          <p:cNvPr id="215" name="Google Shape;215;p34"/>
          <p:cNvSpPr txBox="1"/>
          <p:nvPr>
            <p:ph idx="1" type="body"/>
          </p:nvPr>
        </p:nvSpPr>
        <p:spPr>
          <a:xfrm>
            <a:off x="3371650" y="1120300"/>
            <a:ext cx="5661600" cy="3798000"/>
          </a:xfrm>
          <a:prstGeom prst="rect">
            <a:avLst/>
          </a:prstGeom>
        </p:spPr>
        <p:txBody>
          <a:bodyPr anchorCtr="0" anchor="t" bIns="91425" lIns="91425" spcFirstLastPara="1" rIns="91425" wrap="square" tIns="91425">
            <a:noAutofit/>
          </a:bodyPr>
          <a:lstStyle/>
          <a:p>
            <a:pPr indent="-336550" lvl="0" marL="457200" marR="0" rtl="0" algn="l">
              <a:lnSpc>
                <a:spcPct val="115000"/>
              </a:lnSpc>
              <a:spcBef>
                <a:spcPts val="0"/>
              </a:spcBef>
              <a:spcAft>
                <a:spcPts val="0"/>
              </a:spcAft>
              <a:buClr>
                <a:schemeClr val="dk2"/>
              </a:buClr>
              <a:buSzPts val="1700"/>
              <a:buChar char="●"/>
            </a:pPr>
            <a:r>
              <a:rPr lang="en" sz="1700">
                <a:solidFill>
                  <a:schemeClr val="dk2"/>
                </a:solidFill>
              </a:rPr>
              <a:t>Attire with vulgar, discriminatory, or obscene language </a:t>
            </a:r>
            <a:endParaRPr sz="1700">
              <a:solidFill>
                <a:schemeClr val="dk2"/>
              </a:solidFill>
            </a:endParaRPr>
          </a:p>
          <a:p>
            <a:pPr indent="-336550" lvl="0" marL="457200" marR="0" rtl="0" algn="l">
              <a:lnSpc>
                <a:spcPct val="115000"/>
              </a:lnSpc>
              <a:spcBef>
                <a:spcPts val="0"/>
              </a:spcBef>
              <a:spcAft>
                <a:spcPts val="0"/>
              </a:spcAft>
              <a:buClr>
                <a:schemeClr val="dk2"/>
              </a:buClr>
              <a:buSzPts val="1700"/>
              <a:buChar char="●"/>
            </a:pPr>
            <a:r>
              <a:rPr lang="en" sz="1700">
                <a:solidFill>
                  <a:schemeClr val="dk2"/>
                </a:solidFill>
              </a:rPr>
              <a:t>Attire that promotes illegal or violent conduct (weapons, drugs, alcohol, tobacco)</a:t>
            </a:r>
            <a:endParaRPr sz="1700">
              <a:solidFill>
                <a:schemeClr val="dk2"/>
              </a:solidFill>
            </a:endParaRPr>
          </a:p>
          <a:p>
            <a:pPr indent="-336550" lvl="0" marL="457200" marR="0" rtl="0" algn="l">
              <a:lnSpc>
                <a:spcPct val="115000"/>
              </a:lnSpc>
              <a:spcBef>
                <a:spcPts val="0"/>
              </a:spcBef>
              <a:spcAft>
                <a:spcPts val="0"/>
              </a:spcAft>
              <a:buClr>
                <a:schemeClr val="dk2"/>
              </a:buClr>
              <a:buSzPts val="1700"/>
              <a:buChar char="●"/>
            </a:pPr>
            <a:r>
              <a:rPr lang="en" sz="1700">
                <a:solidFill>
                  <a:schemeClr val="dk2"/>
                </a:solidFill>
              </a:rPr>
              <a:t>Clothing that exposes the midriff, or undergarments, </a:t>
            </a:r>
            <a:endParaRPr sz="1700">
              <a:solidFill>
                <a:schemeClr val="dk2"/>
              </a:solidFill>
            </a:endParaRPr>
          </a:p>
          <a:p>
            <a:pPr indent="-336550" lvl="0" marL="457200" marR="0" rtl="0" algn="l">
              <a:lnSpc>
                <a:spcPct val="115000"/>
              </a:lnSpc>
              <a:spcBef>
                <a:spcPts val="0"/>
              </a:spcBef>
              <a:spcAft>
                <a:spcPts val="0"/>
              </a:spcAft>
              <a:buClr>
                <a:schemeClr val="dk2"/>
              </a:buClr>
              <a:buSzPts val="1700"/>
              <a:buChar char="●"/>
            </a:pPr>
            <a:r>
              <a:rPr lang="en" sz="1700">
                <a:solidFill>
                  <a:schemeClr val="dk2"/>
                </a:solidFill>
              </a:rPr>
              <a:t>Sagging or low  pants</a:t>
            </a:r>
            <a:endParaRPr sz="1700">
              <a:solidFill>
                <a:schemeClr val="dk2"/>
              </a:solidFill>
            </a:endParaRPr>
          </a:p>
          <a:p>
            <a:pPr indent="-336550" lvl="0" marL="457200" marR="0" rtl="0" algn="l">
              <a:lnSpc>
                <a:spcPct val="115000"/>
              </a:lnSpc>
              <a:spcBef>
                <a:spcPts val="0"/>
              </a:spcBef>
              <a:spcAft>
                <a:spcPts val="0"/>
              </a:spcAft>
              <a:buClr>
                <a:schemeClr val="dk2"/>
              </a:buClr>
              <a:buSzPts val="1700"/>
              <a:buChar char="●"/>
            </a:pPr>
            <a:r>
              <a:rPr lang="en" sz="1700">
                <a:solidFill>
                  <a:schemeClr val="dk2"/>
                </a:solidFill>
              </a:rPr>
              <a:t>No hats or other non- religion affiliated headgear to be worn during the school day (unless part of a school spirit day or otherwise pre-arranged with administration) </a:t>
            </a:r>
            <a:endParaRPr sz="1700">
              <a:solidFill>
                <a:schemeClr val="dk2"/>
              </a:solidFill>
            </a:endParaRPr>
          </a:p>
          <a:p>
            <a:pPr indent="0" lvl="0" marL="0" marR="0" rtl="0" algn="ctr">
              <a:lnSpc>
                <a:spcPct val="115000"/>
              </a:lnSpc>
              <a:spcBef>
                <a:spcPts val="1200"/>
              </a:spcBef>
              <a:spcAft>
                <a:spcPts val="1200"/>
              </a:spcAft>
              <a:buNone/>
            </a:pPr>
            <a:r>
              <a:rPr b="1" lang="en" sz="1500">
                <a:solidFill>
                  <a:schemeClr val="accent5"/>
                </a:solidFill>
                <a:highlight>
                  <a:schemeClr val="accent1"/>
                </a:highlight>
              </a:rPr>
              <a:t>An alternative clothing </a:t>
            </a:r>
            <a:r>
              <a:rPr b="1" lang="en" sz="1500">
                <a:solidFill>
                  <a:schemeClr val="accent5"/>
                </a:solidFill>
                <a:highlight>
                  <a:schemeClr val="accent1"/>
                </a:highlight>
              </a:rPr>
              <a:t>option</a:t>
            </a:r>
            <a:r>
              <a:rPr b="1" lang="en" sz="1500">
                <a:solidFill>
                  <a:schemeClr val="accent5"/>
                </a:solidFill>
                <a:highlight>
                  <a:schemeClr val="accent1"/>
                </a:highlight>
              </a:rPr>
              <a:t> will be provided if the student has nothing to change into</a:t>
            </a:r>
            <a:endParaRPr b="1" sz="1500">
              <a:solidFill>
                <a:schemeClr val="accent5"/>
              </a:solidFill>
              <a:highlight>
                <a:schemeClr val="accent1"/>
              </a:highlight>
            </a:endParaRPr>
          </a:p>
        </p:txBody>
      </p:sp>
      <p:sp>
        <p:nvSpPr>
          <p:cNvPr id="216" name="Google Shape;216;p34"/>
          <p:cNvSpPr txBox="1"/>
          <p:nvPr/>
        </p:nvSpPr>
        <p:spPr>
          <a:xfrm>
            <a:off x="3630975" y="153350"/>
            <a:ext cx="5349900" cy="8466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Clr>
                <a:schemeClr val="dk1"/>
              </a:buClr>
              <a:buSzPts val="358"/>
              <a:buFont typeface="Arial"/>
              <a:buNone/>
            </a:pPr>
            <a:r>
              <a:rPr b="1" lang="en" sz="2000">
                <a:solidFill>
                  <a:schemeClr val="accent1"/>
                </a:solidFill>
                <a:latin typeface="Roboto"/>
                <a:ea typeface="Roboto"/>
                <a:cs typeface="Roboto"/>
                <a:sym typeface="Roboto"/>
              </a:rPr>
              <a:t>Examples of prohibited clothing include, but are not limited to:</a:t>
            </a:r>
            <a:endParaRPr b="1" sz="2000">
              <a:solidFill>
                <a:schemeClr val="accent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5"/>
          <p:cNvSpPr txBox="1"/>
          <p:nvPr>
            <p:ph idx="1" type="body"/>
          </p:nvPr>
        </p:nvSpPr>
        <p:spPr>
          <a:xfrm>
            <a:off x="311700" y="1670475"/>
            <a:ext cx="8520600" cy="2898300"/>
          </a:xfrm>
          <a:prstGeom prst="rect">
            <a:avLst/>
          </a:prstGeom>
        </p:spPr>
        <p:txBody>
          <a:bodyPr anchorCtr="0" anchor="t" bIns="91425" lIns="91425" spcFirstLastPara="1" rIns="91425" wrap="square" tIns="91425">
            <a:noAutofit/>
          </a:bodyPr>
          <a:lstStyle/>
          <a:p>
            <a:pPr indent="-336550" lvl="0" marL="457200" marR="0" rtl="0" algn="l">
              <a:spcBef>
                <a:spcPts val="0"/>
              </a:spcBef>
              <a:spcAft>
                <a:spcPts val="0"/>
              </a:spcAft>
              <a:buSzPts val="1700"/>
              <a:buChar char="●"/>
            </a:pPr>
            <a:r>
              <a:rPr lang="en" sz="1700"/>
              <a:t>Illness (includes doctor and dental appointments)</a:t>
            </a:r>
            <a:endParaRPr sz="1700"/>
          </a:p>
          <a:p>
            <a:pPr indent="-336550" lvl="0" marL="457200" marR="0" rtl="0" algn="l">
              <a:spcBef>
                <a:spcPts val="0"/>
              </a:spcBef>
              <a:spcAft>
                <a:spcPts val="0"/>
              </a:spcAft>
              <a:buSzPts val="1700"/>
              <a:buChar char="●"/>
            </a:pPr>
            <a:r>
              <a:rPr lang="en" sz="1700"/>
              <a:t>A death in the family</a:t>
            </a:r>
            <a:endParaRPr sz="1700"/>
          </a:p>
          <a:p>
            <a:pPr indent="-336550" lvl="0" marL="457200" marR="0" rtl="0" algn="l">
              <a:spcBef>
                <a:spcPts val="0"/>
              </a:spcBef>
              <a:spcAft>
                <a:spcPts val="0"/>
              </a:spcAft>
              <a:buSzPts val="1700"/>
              <a:buChar char="●"/>
            </a:pPr>
            <a:r>
              <a:rPr lang="en" sz="1700"/>
              <a:t>A court appearance</a:t>
            </a:r>
            <a:endParaRPr sz="1700"/>
          </a:p>
          <a:p>
            <a:pPr indent="-336550" lvl="0" marL="457200" marR="0" rtl="0" algn="l">
              <a:spcBef>
                <a:spcPts val="0"/>
              </a:spcBef>
              <a:spcAft>
                <a:spcPts val="0"/>
              </a:spcAft>
              <a:buSzPts val="1700"/>
              <a:buChar char="●"/>
            </a:pPr>
            <a:r>
              <a:rPr lang="en" sz="1700"/>
              <a:t>A special religious service; a family emergency</a:t>
            </a:r>
            <a:endParaRPr sz="1700"/>
          </a:p>
          <a:p>
            <a:pPr indent="-336550" lvl="0" marL="457200" marR="0" rtl="0" algn="l">
              <a:spcBef>
                <a:spcPts val="0"/>
              </a:spcBef>
              <a:spcAft>
                <a:spcPts val="0"/>
              </a:spcAft>
              <a:buSzPts val="1700"/>
              <a:buChar char="●"/>
            </a:pPr>
            <a:r>
              <a:rPr lang="en" sz="1700"/>
              <a:t>A quarantine </a:t>
            </a:r>
            <a:endParaRPr sz="1700"/>
          </a:p>
          <a:p>
            <a:pPr indent="-336550" lvl="0" marL="457200" marR="0" rtl="0" algn="l">
              <a:spcBef>
                <a:spcPts val="0"/>
              </a:spcBef>
              <a:spcAft>
                <a:spcPts val="0"/>
              </a:spcAft>
              <a:buSzPts val="1700"/>
              <a:buChar char="●"/>
            </a:pPr>
            <a:r>
              <a:rPr lang="en" sz="1700"/>
              <a:t>School bus delay</a:t>
            </a:r>
            <a:endParaRPr sz="1700"/>
          </a:p>
          <a:p>
            <a:pPr indent="-336550" lvl="0" marL="457200" marR="0" rtl="0" algn="l">
              <a:spcBef>
                <a:spcPts val="0"/>
              </a:spcBef>
              <a:spcAft>
                <a:spcPts val="0"/>
              </a:spcAft>
              <a:buSzPts val="1700"/>
              <a:buChar char="●"/>
            </a:pPr>
            <a:r>
              <a:rPr lang="en" sz="1700"/>
              <a:t>School authorized field trips</a:t>
            </a:r>
            <a:endParaRPr sz="1700"/>
          </a:p>
          <a:p>
            <a:pPr indent="-336550" lvl="0" marL="457200" marR="0" rtl="0" algn="l">
              <a:spcBef>
                <a:spcPts val="0"/>
              </a:spcBef>
              <a:spcAft>
                <a:spcPts val="0"/>
              </a:spcAft>
              <a:buSzPts val="1700"/>
              <a:buChar char="●"/>
            </a:pPr>
            <a:r>
              <a:rPr lang="en" sz="1700"/>
              <a:t>Pre-approved absences</a:t>
            </a:r>
            <a:endParaRPr sz="1700"/>
          </a:p>
        </p:txBody>
      </p:sp>
      <p:sp>
        <p:nvSpPr>
          <p:cNvPr id="222" name="Google Shape;222;p35"/>
          <p:cNvSpPr txBox="1"/>
          <p:nvPr/>
        </p:nvSpPr>
        <p:spPr>
          <a:xfrm>
            <a:off x="3760150" y="3075400"/>
            <a:ext cx="5094300" cy="1300500"/>
          </a:xfrm>
          <a:prstGeom prst="rect">
            <a:avLst/>
          </a:prstGeom>
          <a:noFill/>
          <a:ln cap="flat" cmpd="sng" w="2857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450">
                <a:solidFill>
                  <a:schemeClr val="dk2"/>
                </a:solidFill>
                <a:latin typeface="Roboto"/>
                <a:ea typeface="Roboto"/>
                <a:cs typeface="Roboto"/>
                <a:sym typeface="Roboto"/>
              </a:rPr>
              <a:t>Absences without prior approval from the school, may be considered unexcused and truant and the school reserves the right to deny a request for a pre-arranged absence.</a:t>
            </a:r>
            <a:r>
              <a:rPr lang="en" sz="1450">
                <a:solidFill>
                  <a:schemeClr val="lt2"/>
                </a:solidFill>
                <a:latin typeface="Roboto"/>
                <a:ea typeface="Roboto"/>
                <a:cs typeface="Roboto"/>
                <a:sym typeface="Roboto"/>
              </a:rPr>
              <a:t> </a:t>
            </a:r>
            <a:r>
              <a:rPr lang="en" sz="1450">
                <a:solidFill>
                  <a:schemeClr val="dk2"/>
                </a:solidFill>
                <a:latin typeface="Roboto"/>
                <a:ea typeface="Roboto"/>
                <a:cs typeface="Roboto"/>
                <a:sym typeface="Roboto"/>
              </a:rPr>
              <a:t>Extended absences because of illness and hospitalization will be accommodated.  </a:t>
            </a:r>
            <a:endParaRPr sz="1450">
              <a:solidFill>
                <a:schemeClr val="dk2"/>
              </a:solidFill>
              <a:latin typeface="Roboto"/>
              <a:ea typeface="Roboto"/>
              <a:cs typeface="Roboto"/>
              <a:sym typeface="Roboto"/>
            </a:endParaRPr>
          </a:p>
        </p:txBody>
      </p:sp>
      <p:sp>
        <p:nvSpPr>
          <p:cNvPr id="223" name="Google Shape;223;p35"/>
          <p:cNvSpPr txBox="1"/>
          <p:nvPr/>
        </p:nvSpPr>
        <p:spPr>
          <a:xfrm>
            <a:off x="432300" y="175475"/>
            <a:ext cx="3798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solidFill>
                  <a:schemeClr val="lt2"/>
                </a:solidFill>
                <a:latin typeface="Old Standard TT"/>
                <a:ea typeface="Old Standard TT"/>
                <a:cs typeface="Old Standard TT"/>
                <a:sym typeface="Old Standard TT"/>
              </a:rPr>
              <a:t>Attendance</a:t>
            </a:r>
            <a:endParaRPr b="1" sz="4000">
              <a:solidFill>
                <a:schemeClr val="lt2"/>
              </a:solidFill>
              <a:latin typeface="Old Standard TT"/>
              <a:ea typeface="Old Standard TT"/>
              <a:cs typeface="Old Standard TT"/>
              <a:sym typeface="Old Standard TT"/>
            </a:endParaRPr>
          </a:p>
        </p:txBody>
      </p:sp>
      <p:sp>
        <p:nvSpPr>
          <p:cNvPr id="224" name="Google Shape;224;p35"/>
          <p:cNvSpPr txBox="1"/>
          <p:nvPr/>
        </p:nvSpPr>
        <p:spPr>
          <a:xfrm>
            <a:off x="274850" y="871425"/>
            <a:ext cx="8417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Regular attendance at school is incredibly important </a:t>
            </a:r>
            <a:endParaRPr sz="18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sz="1800">
                <a:solidFill>
                  <a:schemeClr val="dk1"/>
                </a:solidFill>
                <a:latin typeface="Old Standard TT"/>
                <a:ea typeface="Old Standard TT"/>
                <a:cs typeface="Old Standard TT"/>
                <a:sym typeface="Old Standard TT"/>
              </a:rPr>
              <a:t>Absences considered “ excused”  </a:t>
            </a:r>
            <a:r>
              <a:rPr b="1" lang="en" sz="1800">
                <a:solidFill>
                  <a:schemeClr val="accent5"/>
                </a:solidFill>
                <a:latin typeface="Old Standard TT"/>
                <a:ea typeface="Old Standard TT"/>
                <a:cs typeface="Old Standard TT"/>
                <a:sym typeface="Old Standard TT"/>
              </a:rPr>
              <a:t>IF VERIFIED BY THE PARENT/GUARDIAN.</a:t>
            </a:r>
            <a:endParaRPr b="1" sz="1800">
              <a:solidFill>
                <a:schemeClr val="accent5"/>
              </a:solidFill>
              <a:latin typeface="Old Standard TT"/>
              <a:ea typeface="Old Standard TT"/>
              <a:cs typeface="Old Standard TT"/>
              <a:sym typeface="Old Standard T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ph idx="4294967295" type="subTitle"/>
          </p:nvPr>
        </p:nvSpPr>
        <p:spPr>
          <a:xfrm>
            <a:off x="333600" y="419550"/>
            <a:ext cx="8476800" cy="4304400"/>
          </a:xfrm>
          <a:prstGeom prst="rect">
            <a:avLst/>
          </a:prstGeom>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100"/>
              <a:buFont typeface="Arial"/>
              <a:buNone/>
            </a:pPr>
            <a:r>
              <a:rPr b="1" lang="en" sz="2500">
                <a:solidFill>
                  <a:schemeClr val="accent5"/>
                </a:solidFill>
              </a:rPr>
              <a:t>TRUANCY </a:t>
            </a:r>
            <a:r>
              <a:rPr lang="en" sz="2500">
                <a:solidFill>
                  <a:schemeClr val="lt2"/>
                </a:solidFill>
              </a:rPr>
              <a:t>is defined by state law as any absence from school for either a partial or a full day for which there is no </a:t>
            </a:r>
            <a:r>
              <a:rPr b="1" lang="en" sz="2500">
                <a:solidFill>
                  <a:schemeClr val="lt2"/>
                </a:solidFill>
              </a:rPr>
              <a:t>acceptable</a:t>
            </a:r>
            <a:r>
              <a:rPr lang="en" sz="2500">
                <a:solidFill>
                  <a:schemeClr val="lt2"/>
                </a:solidFill>
              </a:rPr>
              <a:t> reason as defined in the laws and district policy. </a:t>
            </a:r>
            <a:r>
              <a:rPr lang="en" sz="2500"/>
              <a:t> </a:t>
            </a:r>
            <a:br>
              <a:rPr lang="en" sz="2500"/>
            </a:br>
            <a:endParaRPr sz="2500"/>
          </a:p>
          <a:p>
            <a:pPr indent="0" lvl="0" marL="0" marR="0" rtl="0" algn="ctr">
              <a:spcBef>
                <a:spcPts val="1200"/>
              </a:spcBef>
              <a:spcAft>
                <a:spcPts val="1200"/>
              </a:spcAft>
              <a:buClr>
                <a:schemeClr val="dk1"/>
              </a:buClr>
              <a:buSzPts val="1100"/>
              <a:buFont typeface="Arial"/>
              <a:buNone/>
            </a:pPr>
            <a:r>
              <a:rPr b="1" lang="en" sz="2500">
                <a:solidFill>
                  <a:schemeClr val="accent5"/>
                </a:solidFill>
              </a:rPr>
              <a:t>HABITUAL TRUANCY</a:t>
            </a:r>
            <a:r>
              <a:rPr lang="en" sz="2500">
                <a:solidFill>
                  <a:schemeClr val="lt1"/>
                </a:solidFill>
              </a:rPr>
              <a:t> </a:t>
            </a:r>
            <a:r>
              <a:rPr lang="en" sz="2500">
                <a:solidFill>
                  <a:schemeClr val="lt2"/>
                </a:solidFill>
              </a:rPr>
              <a:t>is defined as any pupil who is truant for part or all of five or more days during a semester. (Wisconsin Statute Section 118.16(1)(a) and (c))</a:t>
            </a:r>
            <a:endParaRPr sz="2500">
              <a:solidFill>
                <a:schemeClr val="l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311700" y="1672225"/>
            <a:ext cx="8520600" cy="319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0" lang="en" sz="2650">
                <a:solidFill>
                  <a:schemeClr val="dk2"/>
                </a:solidFill>
              </a:rPr>
              <a:t>Please call the attendance line for the appropriate office before 9:00 a.m. each day when your child is going to be absent. The office has voice mail to record messages if someone is not available. Please leave the </a:t>
            </a:r>
            <a:r>
              <a:rPr b="1" lang="en" sz="2650">
                <a:solidFill>
                  <a:schemeClr val="dk2"/>
                </a:solidFill>
              </a:rPr>
              <a:t>first and last name of your student</a:t>
            </a:r>
            <a:r>
              <a:rPr b="0" lang="en" sz="2650">
                <a:solidFill>
                  <a:schemeClr val="dk2"/>
                </a:solidFill>
              </a:rPr>
              <a:t> and the reason for absence. </a:t>
            </a:r>
            <a:endParaRPr b="0" sz="2650">
              <a:solidFill>
                <a:schemeClr val="dk2"/>
              </a:solidFill>
            </a:endParaRPr>
          </a:p>
          <a:p>
            <a:pPr indent="0" lvl="0" marL="0" rtl="0" algn="l">
              <a:spcBef>
                <a:spcPts val="0"/>
              </a:spcBef>
              <a:spcAft>
                <a:spcPts val="0"/>
              </a:spcAft>
              <a:buClr>
                <a:schemeClr val="dk1"/>
              </a:buClr>
              <a:buSzPts val="1100"/>
              <a:buFont typeface="Arial"/>
              <a:buNone/>
            </a:pPr>
            <a:r>
              <a:t/>
            </a:r>
            <a:endParaRPr sz="2000"/>
          </a:p>
          <a:p>
            <a:pPr indent="0" lvl="0" marL="0" rtl="0" algn="ctr">
              <a:spcBef>
                <a:spcPts val="0"/>
              </a:spcBef>
              <a:spcAft>
                <a:spcPts val="0"/>
              </a:spcAft>
              <a:buClr>
                <a:schemeClr val="dk1"/>
              </a:buClr>
              <a:buSzPts val="1100"/>
              <a:buFont typeface="Arial"/>
              <a:buNone/>
            </a:pPr>
            <a:r>
              <a:rPr b="1" lang="en" sz="2500">
                <a:solidFill>
                  <a:schemeClr val="dk2"/>
                </a:solidFill>
                <a:highlight>
                  <a:schemeClr val="accent1"/>
                </a:highlight>
              </a:rPr>
              <a:t>Middle and High School Attendance Line: (715) 265-4266</a:t>
            </a:r>
            <a:endParaRPr b="1" sz="2000">
              <a:solidFill>
                <a:schemeClr val="dk2"/>
              </a:solidFill>
              <a:highlight>
                <a:schemeClr val="accent1"/>
              </a:highlight>
            </a:endParaRPr>
          </a:p>
        </p:txBody>
      </p:sp>
      <p:sp>
        <p:nvSpPr>
          <p:cNvPr id="235" name="Google Shape;235;p37"/>
          <p:cNvSpPr txBox="1"/>
          <p:nvPr/>
        </p:nvSpPr>
        <p:spPr>
          <a:xfrm>
            <a:off x="553000" y="697750"/>
            <a:ext cx="5266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4000">
                <a:solidFill>
                  <a:schemeClr val="lt2"/>
                </a:solidFill>
                <a:latin typeface="Old Standard TT"/>
                <a:ea typeface="Old Standard TT"/>
                <a:cs typeface="Old Standard TT"/>
                <a:sym typeface="Old Standard TT"/>
              </a:rPr>
              <a:t>Call-In Policy</a:t>
            </a:r>
            <a:endParaRPr b="1" sz="4000">
              <a:solidFill>
                <a:schemeClr val="lt2"/>
              </a:solidFill>
              <a:latin typeface="Old Standard TT"/>
              <a:ea typeface="Old Standard TT"/>
              <a:cs typeface="Old Standard TT"/>
              <a:sym typeface="Old Standard TT"/>
            </a:endParaRPr>
          </a:p>
        </p:txBody>
      </p:sp>
      <p:pic>
        <p:nvPicPr>
          <p:cNvPr id="236" name="Google Shape;236;p37"/>
          <p:cNvPicPr preferRelativeResize="0"/>
          <p:nvPr/>
        </p:nvPicPr>
        <p:blipFill>
          <a:blip r:embed="rId3">
            <a:alphaModFix/>
          </a:blip>
          <a:stretch>
            <a:fillRect/>
          </a:stretch>
        </p:blipFill>
        <p:spPr>
          <a:xfrm>
            <a:off x="7326775" y="278950"/>
            <a:ext cx="1219200" cy="1219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8"/>
          <p:cNvSpPr txBox="1"/>
          <p:nvPr>
            <p:ph idx="4294967295" type="subTitle"/>
          </p:nvPr>
        </p:nvSpPr>
        <p:spPr>
          <a:xfrm>
            <a:off x="288025" y="192400"/>
            <a:ext cx="8620500" cy="47649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1" lang="en" sz="2500">
                <a:solidFill>
                  <a:schemeClr val="lt2"/>
                </a:solidFill>
              </a:rPr>
              <a:t>Pre-arranged Absences</a:t>
            </a:r>
            <a:endParaRPr b="1" sz="2500">
              <a:solidFill>
                <a:schemeClr val="lt2"/>
              </a:solidFill>
            </a:endParaRPr>
          </a:p>
          <a:p>
            <a:pPr indent="0" lvl="0" marL="0" marR="0" rtl="0" algn="l">
              <a:spcBef>
                <a:spcPts val="1200"/>
              </a:spcBef>
              <a:spcAft>
                <a:spcPts val="0"/>
              </a:spcAft>
              <a:buClr>
                <a:schemeClr val="dk1"/>
              </a:buClr>
              <a:buSzPts val="1100"/>
              <a:buFont typeface="Arial"/>
              <a:buNone/>
            </a:pPr>
            <a:r>
              <a:rPr lang="en" sz="1500"/>
              <a:t>For pre-arranged absences, please follow these guidelines:</a:t>
            </a:r>
            <a:endParaRPr sz="1500"/>
          </a:p>
          <a:p>
            <a:pPr indent="-323850" lvl="0" marL="457200" marR="0" rtl="0" algn="l">
              <a:lnSpc>
                <a:spcPct val="115000"/>
              </a:lnSpc>
              <a:spcBef>
                <a:spcPts val="1200"/>
              </a:spcBef>
              <a:spcAft>
                <a:spcPts val="0"/>
              </a:spcAft>
              <a:buClr>
                <a:schemeClr val="dk2"/>
              </a:buClr>
              <a:buSzPts val="1500"/>
              <a:buAutoNum type="arabicPeriod"/>
            </a:pPr>
            <a:r>
              <a:rPr lang="en" sz="1500"/>
              <a:t>Parent/guardian should contact the office to explain the reason, time and dates of the expected absence</a:t>
            </a:r>
            <a:endParaRPr sz="1500"/>
          </a:p>
          <a:p>
            <a:pPr indent="-323850" lvl="0" marL="457200" marR="0" rtl="0" algn="l">
              <a:lnSpc>
                <a:spcPct val="115000"/>
              </a:lnSpc>
              <a:spcBef>
                <a:spcPts val="0"/>
              </a:spcBef>
              <a:spcAft>
                <a:spcPts val="0"/>
              </a:spcAft>
              <a:buClr>
                <a:schemeClr val="dk2"/>
              </a:buClr>
              <a:buSzPts val="1500"/>
              <a:buAutoNum type="arabicPeriod"/>
            </a:pPr>
            <a:r>
              <a:rPr lang="en" sz="1500"/>
              <a:t>The students should complete all missed work and return it to the teacher</a:t>
            </a:r>
            <a:endParaRPr sz="1500"/>
          </a:p>
          <a:p>
            <a:pPr indent="0" lvl="0" marL="0" marR="0" rtl="0" algn="l">
              <a:spcBef>
                <a:spcPts val="1200"/>
              </a:spcBef>
              <a:spcAft>
                <a:spcPts val="0"/>
              </a:spcAft>
              <a:buNone/>
            </a:pPr>
            <a:r>
              <a:rPr b="1" lang="en" sz="1500">
                <a:solidFill>
                  <a:schemeClr val="accent5"/>
                </a:solidFill>
              </a:rPr>
              <a:t>*NOTE:</a:t>
            </a:r>
            <a:r>
              <a:rPr b="1" lang="en" sz="1500"/>
              <a:t> </a:t>
            </a:r>
            <a:r>
              <a:rPr lang="en" sz="1500"/>
              <a:t> Children wishing to exercise their religious rights may be excused from traditional holiday festivities at school (such as parties, plays and concerts). The absence includes the actual time of the event rather than the entire day. During such festivities "in-house" accommodations can be made or parents may take their child/children home.</a:t>
            </a:r>
            <a:endParaRPr sz="1500"/>
          </a:p>
          <a:p>
            <a:pPr indent="0" lvl="0" marL="0" marR="0" rtl="0" algn="l">
              <a:spcBef>
                <a:spcPts val="1200"/>
              </a:spcBef>
              <a:spcAft>
                <a:spcPts val="0"/>
              </a:spcAft>
              <a:buClr>
                <a:schemeClr val="dk1"/>
              </a:buClr>
              <a:buSzPts val="1100"/>
              <a:buFont typeface="Arial"/>
              <a:buNone/>
            </a:pPr>
            <a:r>
              <a:rPr b="1" lang="en" sz="2500">
                <a:solidFill>
                  <a:schemeClr val="lt2"/>
                </a:solidFill>
              </a:rPr>
              <a:t>Appointments During The School Day</a:t>
            </a:r>
            <a:endParaRPr b="1" sz="2500">
              <a:solidFill>
                <a:schemeClr val="lt2"/>
              </a:solidFill>
            </a:endParaRPr>
          </a:p>
          <a:p>
            <a:pPr indent="0" lvl="0" marL="0" marR="0" rtl="0" algn="l">
              <a:spcBef>
                <a:spcPts val="1200"/>
              </a:spcBef>
              <a:spcAft>
                <a:spcPts val="1200"/>
              </a:spcAft>
              <a:buClr>
                <a:schemeClr val="dk1"/>
              </a:buClr>
              <a:buSzPts val="1100"/>
              <a:buFont typeface="Arial"/>
              <a:buNone/>
            </a:pPr>
            <a:r>
              <a:rPr lang="en" sz="1500"/>
              <a:t>If you have appointments during the school day (Doctor, Dentist, Counseling, etc.) </a:t>
            </a:r>
            <a:r>
              <a:rPr b="1" lang="en" sz="1500">
                <a:solidFill>
                  <a:schemeClr val="dk1"/>
                </a:solidFill>
              </a:rPr>
              <a:t>please get an excuse note from the appointment office before you leave</a:t>
            </a:r>
            <a:r>
              <a:rPr lang="en" sz="1500"/>
              <a:t>. When you return to school turn the note into the Office and attendance will be updated accordingly.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5" name="Shape 245"/>
        <p:cNvGrpSpPr/>
        <p:nvPr/>
      </p:nvGrpSpPr>
      <p:grpSpPr>
        <a:xfrm>
          <a:off x="0" y="0"/>
          <a:ext cx="0" cy="0"/>
          <a:chOff x="0" y="0"/>
          <a:chExt cx="0" cy="0"/>
        </a:xfrm>
      </p:grpSpPr>
      <p:sp>
        <p:nvSpPr>
          <p:cNvPr id="246" name="Google Shape;246;p39"/>
          <p:cNvSpPr txBox="1"/>
          <p:nvPr>
            <p:ph idx="4294967295" type="subTitle"/>
          </p:nvPr>
        </p:nvSpPr>
        <p:spPr>
          <a:xfrm>
            <a:off x="193350" y="852775"/>
            <a:ext cx="8569500" cy="2073000"/>
          </a:xfrm>
          <a:prstGeom prst="rect">
            <a:avLst/>
          </a:prstGeom>
        </p:spPr>
        <p:txBody>
          <a:bodyPr anchorCtr="0" anchor="t" bIns="91425" lIns="91425" spcFirstLastPara="1" rIns="91425" wrap="square" tIns="91425">
            <a:noAutofit/>
          </a:bodyPr>
          <a:lstStyle/>
          <a:p>
            <a:pPr indent="0" lvl="0" marL="0" marR="0" rtl="0" algn="l">
              <a:spcBef>
                <a:spcPts val="0"/>
              </a:spcBef>
              <a:spcAft>
                <a:spcPts val="1200"/>
              </a:spcAft>
              <a:buClr>
                <a:schemeClr val="dk1"/>
              </a:buClr>
              <a:buSzPts val="1100"/>
              <a:buFont typeface="Arial"/>
              <a:buNone/>
            </a:pPr>
            <a:r>
              <a:rPr lang="en"/>
              <a:t>Students who exceed 18 non-medically verified partial or full days absent within the school year are considered to be chronically absent and may be required to make up their missed time as assigned by the principal. </a:t>
            </a:r>
            <a:r>
              <a:rPr i="1" lang="en"/>
              <a:t>(Medically verified absences would include notice from a doctor, dentist, chiropractor, optometrist, or orthodontist from whom the student has received care.)</a:t>
            </a:r>
            <a:r>
              <a:rPr lang="en"/>
              <a:t> All other absences, excused or unexcused, may apply toward the 18 partial or full-day maximum</a:t>
            </a:r>
            <a:endParaRPr/>
          </a:p>
        </p:txBody>
      </p:sp>
      <p:sp>
        <p:nvSpPr>
          <p:cNvPr id="247" name="Google Shape;247;p39"/>
          <p:cNvSpPr txBox="1"/>
          <p:nvPr>
            <p:ph type="title"/>
          </p:nvPr>
        </p:nvSpPr>
        <p:spPr>
          <a:xfrm>
            <a:off x="193350" y="168475"/>
            <a:ext cx="5925600" cy="83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000"/>
              <a:t>Chronic Absences</a:t>
            </a:r>
            <a:endParaRPr b="1" sz="4000"/>
          </a:p>
        </p:txBody>
      </p:sp>
      <p:sp>
        <p:nvSpPr>
          <p:cNvPr id="248" name="Google Shape;248;p39"/>
          <p:cNvSpPr txBox="1"/>
          <p:nvPr>
            <p:ph idx="4294967295" type="body"/>
          </p:nvPr>
        </p:nvSpPr>
        <p:spPr>
          <a:xfrm>
            <a:off x="4075775" y="2789650"/>
            <a:ext cx="4806900" cy="2151900"/>
          </a:xfrm>
          <a:prstGeom prst="rect">
            <a:avLst/>
          </a:prstGeom>
          <a:ln>
            <a:noFill/>
          </a:ln>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None/>
            </a:pPr>
            <a:r>
              <a:rPr b="1" lang="en" sz="2500">
                <a:solidFill>
                  <a:schemeClr val="accent5"/>
                </a:solidFill>
                <a:highlight>
                  <a:schemeClr val="accent1"/>
                </a:highlight>
              </a:rPr>
              <a:t>TARDIES</a:t>
            </a:r>
            <a:endParaRPr b="1" sz="2500">
              <a:solidFill>
                <a:schemeClr val="accent5"/>
              </a:solidFill>
              <a:highlight>
                <a:schemeClr val="accent1"/>
              </a:highlight>
            </a:endParaRPr>
          </a:p>
          <a:p>
            <a:pPr indent="0" lvl="0" marL="0" rtl="0" algn="ctr">
              <a:lnSpc>
                <a:spcPct val="100000"/>
              </a:lnSpc>
              <a:spcBef>
                <a:spcPts val="0"/>
              </a:spcBef>
              <a:spcAft>
                <a:spcPts val="0"/>
              </a:spcAft>
              <a:buNone/>
            </a:pPr>
            <a:r>
              <a:t/>
            </a:r>
            <a:endParaRPr b="1" sz="1000">
              <a:solidFill>
                <a:schemeClr val="lt1"/>
              </a:solidFill>
            </a:endParaRPr>
          </a:p>
          <a:p>
            <a:pPr indent="0" lvl="0" marL="0" rtl="0" algn="ctr">
              <a:lnSpc>
                <a:spcPct val="100000"/>
              </a:lnSpc>
              <a:spcBef>
                <a:spcPts val="0"/>
              </a:spcBef>
              <a:spcAft>
                <a:spcPts val="0"/>
              </a:spcAft>
              <a:buNone/>
            </a:pPr>
            <a:r>
              <a:rPr b="1" lang="en">
                <a:solidFill>
                  <a:schemeClr val="accent1"/>
                </a:solidFill>
              </a:rPr>
              <a:t>A tardy is defined as being up to 10 minutes late to an assigned class. </a:t>
            </a:r>
            <a:endParaRPr b="1">
              <a:solidFill>
                <a:schemeClr val="accent1"/>
              </a:solidFill>
            </a:endParaRPr>
          </a:p>
          <a:p>
            <a:pPr indent="0" lvl="0" marL="0" rtl="0" algn="ctr">
              <a:lnSpc>
                <a:spcPct val="100000"/>
              </a:lnSpc>
              <a:spcBef>
                <a:spcPts val="1000"/>
              </a:spcBef>
              <a:spcAft>
                <a:spcPts val="1000"/>
              </a:spcAft>
              <a:buNone/>
            </a:pPr>
            <a:r>
              <a:rPr b="1" lang="en">
                <a:solidFill>
                  <a:schemeClr val="accent1"/>
                </a:solidFill>
              </a:rPr>
              <a:t>A student who is more than 10 minutes late to an assigned class will be counted absent (unexcused) for that day. </a:t>
            </a:r>
            <a:endParaRPr b="1">
              <a:solidFill>
                <a:schemeClr val="accen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txBox="1"/>
          <p:nvPr>
            <p:ph idx="4294967295" type="ctrTitle"/>
          </p:nvPr>
        </p:nvSpPr>
        <p:spPr>
          <a:xfrm>
            <a:off x="994525" y="580650"/>
            <a:ext cx="7132500" cy="398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00">
                <a:solidFill>
                  <a:schemeClr val="lt2"/>
                </a:solidFill>
              </a:rPr>
              <a:t>We will learn, laugh &amp; grow together!</a:t>
            </a:r>
            <a:endParaRPr sz="4000">
              <a:solidFill>
                <a:schemeClr val="lt2"/>
              </a:solidFill>
            </a:endParaRPr>
          </a:p>
          <a:p>
            <a:pPr indent="0" lvl="0" marL="0" rtl="0" algn="ctr">
              <a:spcBef>
                <a:spcPts val="0"/>
              </a:spcBef>
              <a:spcAft>
                <a:spcPts val="0"/>
              </a:spcAft>
              <a:buSzPts val="990"/>
              <a:buNone/>
            </a:pPr>
            <a:r>
              <a:t/>
            </a:r>
            <a:endParaRPr sz="2500">
              <a:solidFill>
                <a:schemeClr val="lt2"/>
              </a:solidFill>
            </a:endParaRPr>
          </a:p>
          <a:p>
            <a:pPr indent="0" lvl="0" marL="0" rtl="0" algn="ctr">
              <a:spcBef>
                <a:spcPts val="0"/>
              </a:spcBef>
              <a:spcAft>
                <a:spcPts val="0"/>
              </a:spcAft>
              <a:buSzPts val="990"/>
              <a:buNone/>
            </a:pPr>
            <a:r>
              <a:rPr lang="en" sz="4000">
                <a:solidFill>
                  <a:schemeClr val="lt2"/>
                </a:solidFill>
              </a:rPr>
              <a:t>We are here for you and excited to have you as a part of our GC Family!</a:t>
            </a:r>
            <a:endParaRPr sz="4000">
              <a:solidFill>
                <a:schemeClr val="lt2"/>
              </a:solidFill>
            </a:endParaRPr>
          </a:p>
        </p:txBody>
      </p:sp>
      <p:pic>
        <p:nvPicPr>
          <p:cNvPr id="254" name="Google Shape;254;p40"/>
          <p:cNvPicPr preferRelativeResize="0"/>
          <p:nvPr/>
        </p:nvPicPr>
        <p:blipFill>
          <a:blip r:embed="rId3">
            <a:alphaModFix/>
          </a:blip>
          <a:stretch>
            <a:fillRect/>
          </a:stretch>
        </p:blipFill>
        <p:spPr>
          <a:xfrm>
            <a:off x="124300" y="562263"/>
            <a:ext cx="1087125" cy="1087125"/>
          </a:xfrm>
          <a:prstGeom prst="rect">
            <a:avLst/>
          </a:prstGeom>
          <a:noFill/>
          <a:ln>
            <a:noFill/>
          </a:ln>
        </p:spPr>
      </p:pic>
      <p:pic>
        <p:nvPicPr>
          <p:cNvPr id="255" name="Google Shape;255;p40"/>
          <p:cNvPicPr preferRelativeResize="0"/>
          <p:nvPr/>
        </p:nvPicPr>
        <p:blipFill>
          <a:blip r:embed="rId4">
            <a:alphaModFix/>
          </a:blip>
          <a:stretch>
            <a:fillRect/>
          </a:stretch>
        </p:blipFill>
        <p:spPr>
          <a:xfrm>
            <a:off x="7917275" y="580650"/>
            <a:ext cx="1050350" cy="1050350"/>
          </a:xfrm>
          <a:prstGeom prst="rect">
            <a:avLst/>
          </a:prstGeom>
          <a:noFill/>
          <a:ln>
            <a:noFill/>
          </a:ln>
        </p:spPr>
      </p:pic>
      <p:pic>
        <p:nvPicPr>
          <p:cNvPr id="256" name="Google Shape;256;p40"/>
          <p:cNvPicPr preferRelativeResize="0"/>
          <p:nvPr/>
        </p:nvPicPr>
        <p:blipFill>
          <a:blip r:embed="rId5">
            <a:alphaModFix/>
          </a:blip>
          <a:stretch>
            <a:fillRect/>
          </a:stretch>
        </p:blipFill>
        <p:spPr>
          <a:xfrm>
            <a:off x="124300" y="3706125"/>
            <a:ext cx="1219200" cy="1219200"/>
          </a:xfrm>
          <a:prstGeom prst="rect">
            <a:avLst/>
          </a:prstGeom>
          <a:noFill/>
          <a:ln>
            <a:noFill/>
          </a:ln>
        </p:spPr>
      </p:pic>
      <p:pic>
        <p:nvPicPr>
          <p:cNvPr id="257" name="Google Shape;257;p40"/>
          <p:cNvPicPr preferRelativeResize="0"/>
          <p:nvPr/>
        </p:nvPicPr>
        <p:blipFill>
          <a:blip r:embed="rId6">
            <a:alphaModFix/>
          </a:blip>
          <a:stretch>
            <a:fillRect/>
          </a:stretch>
        </p:blipFill>
        <p:spPr>
          <a:xfrm>
            <a:off x="7723100" y="3706125"/>
            <a:ext cx="1050350" cy="1050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1"/>
          <p:cNvSpPr txBox="1"/>
          <p:nvPr>
            <p:ph type="title"/>
          </p:nvPr>
        </p:nvSpPr>
        <p:spPr>
          <a:xfrm>
            <a:off x="237150" y="124300"/>
            <a:ext cx="8669700" cy="897300"/>
          </a:xfrm>
          <a:prstGeom prst="rect">
            <a:avLst/>
          </a:prstGeom>
          <a:solidFill>
            <a:schemeClr val="accent1"/>
          </a:solidFill>
          <a:ln cap="flat" cmpd="sng" w="28575">
            <a:solidFill>
              <a:srgbClr val="B7B7B7"/>
            </a:solidFill>
            <a:prstDash val="solid"/>
            <a:round/>
            <a:headEnd len="sm" w="sm" type="none"/>
            <a:tailEnd len="sm" w="sm" type="none"/>
          </a:ln>
        </p:spPr>
        <p:txBody>
          <a:bodyPr anchorCtr="0" anchor="b" bIns="91425" lIns="91425" spcFirstLastPara="1" rIns="91425" wrap="square" tIns="91425">
            <a:normAutofit/>
          </a:bodyPr>
          <a:lstStyle/>
          <a:p>
            <a:pPr indent="0" lvl="0" marL="0" rtl="0" algn="ctr">
              <a:spcBef>
                <a:spcPts val="0"/>
              </a:spcBef>
              <a:spcAft>
                <a:spcPts val="0"/>
              </a:spcAft>
              <a:buNone/>
            </a:pPr>
            <a:r>
              <a:rPr b="1" lang="en"/>
              <a:t>Things you might want to know </a:t>
            </a:r>
            <a:endParaRPr b="1"/>
          </a:p>
        </p:txBody>
      </p:sp>
      <p:sp>
        <p:nvSpPr>
          <p:cNvPr id="263" name="Google Shape;263;p41"/>
          <p:cNvSpPr txBox="1"/>
          <p:nvPr>
            <p:ph idx="2" type="body"/>
          </p:nvPr>
        </p:nvSpPr>
        <p:spPr>
          <a:xfrm>
            <a:off x="133500" y="1930700"/>
            <a:ext cx="3999900" cy="2126400"/>
          </a:xfrm>
          <a:prstGeom prst="rect">
            <a:avLst/>
          </a:prstGeom>
        </p:spPr>
        <p:txBody>
          <a:bodyPr anchorCtr="0" anchor="ctr" bIns="91425" lIns="91425" spcFirstLastPara="1" rIns="91425" wrap="square" tIns="91425">
            <a:normAutofit/>
          </a:bodyPr>
          <a:lstStyle/>
          <a:p>
            <a:pPr indent="0" lvl="0" marL="0" marR="0" rtl="0" algn="l">
              <a:lnSpc>
                <a:spcPct val="200000"/>
              </a:lnSpc>
              <a:spcBef>
                <a:spcPts val="0"/>
              </a:spcBef>
              <a:spcAft>
                <a:spcPts val="0"/>
              </a:spcAft>
              <a:buNone/>
            </a:pPr>
            <a:r>
              <a:rPr lang="en" sz="2000">
                <a:solidFill>
                  <a:schemeClr val="lt2"/>
                </a:solidFill>
              </a:rPr>
              <a:t>Will I be late?</a:t>
            </a:r>
            <a:endParaRPr sz="2000">
              <a:solidFill>
                <a:schemeClr val="lt2"/>
              </a:solidFill>
            </a:endParaRPr>
          </a:p>
          <a:p>
            <a:pPr indent="0" lvl="0" marL="0" marR="0" rtl="0" algn="l">
              <a:lnSpc>
                <a:spcPct val="200000"/>
              </a:lnSpc>
              <a:spcBef>
                <a:spcPts val="0"/>
              </a:spcBef>
              <a:spcAft>
                <a:spcPts val="0"/>
              </a:spcAft>
              <a:buNone/>
            </a:pPr>
            <a:r>
              <a:rPr lang="en" sz="2000">
                <a:solidFill>
                  <a:schemeClr val="lt2"/>
                </a:solidFill>
              </a:rPr>
              <a:t>What if I am lost?</a:t>
            </a:r>
            <a:endParaRPr sz="2000">
              <a:solidFill>
                <a:schemeClr val="lt2"/>
              </a:solidFill>
            </a:endParaRPr>
          </a:p>
          <a:p>
            <a:pPr indent="0" lvl="0" marL="0" marR="0" rtl="0" algn="l">
              <a:lnSpc>
                <a:spcPct val="200000"/>
              </a:lnSpc>
              <a:spcBef>
                <a:spcPts val="0"/>
              </a:spcBef>
              <a:spcAft>
                <a:spcPts val="0"/>
              </a:spcAft>
              <a:buNone/>
            </a:pPr>
            <a:r>
              <a:rPr lang="en" sz="2000">
                <a:solidFill>
                  <a:schemeClr val="lt2"/>
                </a:solidFill>
              </a:rPr>
              <a:t>What about the bathroom passes?</a:t>
            </a:r>
            <a:endParaRPr sz="2000"/>
          </a:p>
        </p:txBody>
      </p:sp>
      <p:sp>
        <p:nvSpPr>
          <p:cNvPr id="264" name="Google Shape;264;p41"/>
          <p:cNvSpPr txBox="1"/>
          <p:nvPr>
            <p:ph idx="4294967295" type="body"/>
          </p:nvPr>
        </p:nvSpPr>
        <p:spPr>
          <a:xfrm>
            <a:off x="4728575" y="2062350"/>
            <a:ext cx="3999900" cy="2035200"/>
          </a:xfrm>
          <a:prstGeom prst="rect">
            <a:avLst/>
          </a:prstGeom>
        </p:spPr>
        <p:txBody>
          <a:bodyPr anchorCtr="0" anchor="t" bIns="91425" lIns="91425" spcFirstLastPara="1" rIns="91425" wrap="square" tIns="91425">
            <a:normAutofit/>
          </a:bodyPr>
          <a:lstStyle/>
          <a:p>
            <a:pPr indent="0" lvl="0" marL="0" marR="0" rtl="0" algn="l">
              <a:lnSpc>
                <a:spcPct val="200000"/>
              </a:lnSpc>
              <a:spcBef>
                <a:spcPts val="0"/>
              </a:spcBef>
              <a:spcAft>
                <a:spcPts val="0"/>
              </a:spcAft>
              <a:buNone/>
            </a:pPr>
            <a:r>
              <a:rPr lang="en" sz="2000">
                <a:solidFill>
                  <a:schemeClr val="accent1"/>
                </a:solidFill>
              </a:rPr>
              <a:t>What about grades?</a:t>
            </a:r>
            <a:endParaRPr sz="2000">
              <a:solidFill>
                <a:schemeClr val="accent1"/>
              </a:solidFill>
            </a:endParaRPr>
          </a:p>
          <a:p>
            <a:pPr indent="0" lvl="0" marL="0" marR="0" rtl="0" algn="l">
              <a:lnSpc>
                <a:spcPct val="200000"/>
              </a:lnSpc>
              <a:spcBef>
                <a:spcPts val="0"/>
              </a:spcBef>
              <a:spcAft>
                <a:spcPts val="0"/>
              </a:spcAft>
              <a:buNone/>
            </a:pPr>
            <a:r>
              <a:rPr lang="en" sz="2000">
                <a:solidFill>
                  <a:schemeClr val="accent1"/>
                </a:solidFill>
              </a:rPr>
              <a:t>What about social media?</a:t>
            </a:r>
            <a:endParaRPr sz="2000">
              <a:solidFill>
                <a:schemeClr val="accent1"/>
              </a:solidFill>
            </a:endParaRPr>
          </a:p>
          <a:p>
            <a:pPr indent="0" lvl="0" marL="0" marR="0" rtl="0" algn="l">
              <a:lnSpc>
                <a:spcPct val="200000"/>
              </a:lnSpc>
              <a:spcBef>
                <a:spcPts val="0"/>
              </a:spcBef>
              <a:spcAft>
                <a:spcPts val="0"/>
              </a:spcAft>
              <a:buNone/>
            </a:pPr>
            <a:r>
              <a:rPr lang="en" sz="2000">
                <a:solidFill>
                  <a:schemeClr val="accent1"/>
                </a:solidFill>
              </a:rPr>
              <a:t>Friend issues? </a:t>
            </a:r>
            <a:endParaRPr>
              <a:solidFill>
                <a:schemeClr val="accent1"/>
              </a:solidFill>
            </a:endParaRPr>
          </a:p>
        </p:txBody>
      </p:sp>
      <p:sp>
        <p:nvSpPr>
          <p:cNvPr id="265" name="Google Shape;265;p41"/>
          <p:cNvSpPr txBox="1"/>
          <p:nvPr>
            <p:ph idx="1" type="subTitle"/>
          </p:nvPr>
        </p:nvSpPr>
        <p:spPr>
          <a:xfrm>
            <a:off x="728375" y="1186938"/>
            <a:ext cx="2562600" cy="57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chemeClr val="lt2"/>
                </a:solidFill>
              </a:rPr>
              <a:t>Students</a:t>
            </a:r>
            <a:endParaRPr b="1" sz="2700">
              <a:solidFill>
                <a:schemeClr val="lt2"/>
              </a:solidFill>
            </a:endParaRPr>
          </a:p>
        </p:txBody>
      </p:sp>
      <p:sp>
        <p:nvSpPr>
          <p:cNvPr id="266" name="Google Shape;266;p41"/>
          <p:cNvSpPr txBox="1"/>
          <p:nvPr>
            <p:ph idx="1" type="subTitle"/>
          </p:nvPr>
        </p:nvSpPr>
        <p:spPr>
          <a:xfrm>
            <a:off x="5554825" y="1177550"/>
            <a:ext cx="2562600" cy="57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chemeClr val="accent1"/>
                </a:solidFill>
              </a:rPr>
              <a:t>Parents</a:t>
            </a:r>
            <a:endParaRPr b="1" sz="2700">
              <a:solidFill>
                <a:schemeClr val="accent1"/>
              </a:solidFill>
            </a:endParaRPr>
          </a:p>
        </p:txBody>
      </p:sp>
      <p:cxnSp>
        <p:nvCxnSpPr>
          <p:cNvPr id="267" name="Google Shape;267;p41"/>
          <p:cNvCxnSpPr/>
          <p:nvPr/>
        </p:nvCxnSpPr>
        <p:spPr>
          <a:xfrm flipH="1" rot="10800000">
            <a:off x="76200" y="1754244"/>
            <a:ext cx="4057200" cy="11100"/>
          </a:xfrm>
          <a:prstGeom prst="straightConnector1">
            <a:avLst/>
          </a:prstGeom>
          <a:noFill/>
          <a:ln cap="flat" cmpd="sng" w="38100">
            <a:solidFill>
              <a:schemeClr val="accent2"/>
            </a:solidFill>
            <a:prstDash val="solid"/>
            <a:miter lim="800000"/>
            <a:headEnd len="med" w="med" type="none"/>
            <a:tailEnd len="med" w="med" type="none"/>
          </a:ln>
        </p:spPr>
      </p:cxnSp>
      <p:cxnSp>
        <p:nvCxnSpPr>
          <p:cNvPr id="268" name="Google Shape;268;p41"/>
          <p:cNvCxnSpPr/>
          <p:nvPr/>
        </p:nvCxnSpPr>
        <p:spPr>
          <a:xfrm>
            <a:off x="4420925" y="1755950"/>
            <a:ext cx="4615200" cy="0"/>
          </a:xfrm>
          <a:prstGeom prst="straightConnector1">
            <a:avLst/>
          </a:prstGeom>
          <a:noFill/>
          <a:ln cap="flat" cmpd="sng" w="38100">
            <a:solidFill>
              <a:schemeClr val="accent2"/>
            </a:solidFill>
            <a:prstDash val="solid"/>
            <a:miter lim="800000"/>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2926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100">
                <a:solidFill>
                  <a:schemeClr val="lt2"/>
                </a:solidFill>
              </a:rPr>
              <a:t>District Office</a:t>
            </a:r>
            <a:endParaRPr b="1" sz="3100">
              <a:solidFill>
                <a:schemeClr val="lt2"/>
              </a:solidFill>
            </a:endParaRPr>
          </a:p>
        </p:txBody>
      </p:sp>
      <p:pic>
        <p:nvPicPr>
          <p:cNvPr id="77" name="Google Shape;77;p15"/>
          <p:cNvPicPr preferRelativeResize="0"/>
          <p:nvPr/>
        </p:nvPicPr>
        <p:blipFill>
          <a:blip r:embed="rId3">
            <a:alphaModFix/>
          </a:blip>
          <a:stretch>
            <a:fillRect/>
          </a:stretch>
        </p:blipFill>
        <p:spPr>
          <a:xfrm>
            <a:off x="3563650" y="1158826"/>
            <a:ext cx="2260141" cy="2825851"/>
          </a:xfrm>
          <a:prstGeom prst="rect">
            <a:avLst/>
          </a:prstGeom>
          <a:noFill/>
          <a:ln>
            <a:noFill/>
          </a:ln>
        </p:spPr>
      </p:pic>
      <p:sp>
        <p:nvSpPr>
          <p:cNvPr id="78" name="Google Shape;78;p15"/>
          <p:cNvSpPr txBox="1"/>
          <p:nvPr/>
        </p:nvSpPr>
        <p:spPr>
          <a:xfrm>
            <a:off x="3478800" y="3984675"/>
            <a:ext cx="2186400" cy="94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200"/>
              </a:spcAft>
              <a:buClr>
                <a:schemeClr val="dk1"/>
              </a:buClr>
              <a:buSzPts val="1100"/>
              <a:buFont typeface="Arial"/>
              <a:buNone/>
            </a:pPr>
            <a:r>
              <a:rPr lang="en" sz="1500">
                <a:solidFill>
                  <a:schemeClr val="dk1"/>
                </a:solidFill>
                <a:latin typeface="Old Standard TT"/>
                <a:ea typeface="Old Standard TT"/>
                <a:cs typeface="Old Standard TT"/>
                <a:sym typeface="Old Standard TT"/>
              </a:rPr>
              <a:t>Director of Student Services -</a:t>
            </a:r>
            <a:r>
              <a:rPr lang="en" sz="1500">
                <a:solidFill>
                  <a:schemeClr val="accent5"/>
                </a:solidFill>
                <a:latin typeface="Old Standard TT"/>
                <a:ea typeface="Old Standard TT"/>
                <a:cs typeface="Old Standard TT"/>
                <a:sym typeface="Old Standard TT"/>
              </a:rPr>
              <a:t> </a:t>
            </a:r>
            <a:r>
              <a:rPr b="1" lang="en" sz="1500">
                <a:solidFill>
                  <a:schemeClr val="dk2"/>
                </a:solidFill>
                <a:latin typeface="Old Standard TT"/>
                <a:ea typeface="Old Standard TT"/>
                <a:cs typeface="Old Standard TT"/>
                <a:sym typeface="Old Standard TT"/>
              </a:rPr>
              <a:t>Erin Spaeth</a:t>
            </a:r>
            <a:r>
              <a:rPr lang="en" sz="1500">
                <a:solidFill>
                  <a:schemeClr val="accent5"/>
                </a:solidFill>
                <a:latin typeface="Old Standard TT"/>
                <a:ea typeface="Old Standard TT"/>
                <a:cs typeface="Old Standard TT"/>
                <a:sym typeface="Old Standard TT"/>
              </a:rPr>
              <a:t> 715.265.7120</a:t>
            </a:r>
            <a:endParaRPr sz="2000">
              <a:solidFill>
                <a:schemeClr val="dk1"/>
              </a:solidFill>
              <a:latin typeface="Old Standard TT"/>
              <a:ea typeface="Old Standard TT"/>
              <a:cs typeface="Old Standard TT"/>
              <a:sym typeface="Old Standard TT"/>
            </a:endParaRPr>
          </a:p>
        </p:txBody>
      </p:sp>
      <p:sp>
        <p:nvSpPr>
          <p:cNvPr id="79" name="Google Shape;79;p15"/>
          <p:cNvSpPr txBox="1"/>
          <p:nvPr/>
        </p:nvSpPr>
        <p:spPr>
          <a:xfrm>
            <a:off x="6339300" y="4090200"/>
            <a:ext cx="2493000" cy="86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200"/>
              </a:spcAft>
              <a:buNone/>
            </a:pPr>
            <a:r>
              <a:rPr lang="en" sz="1500">
                <a:solidFill>
                  <a:schemeClr val="dk1"/>
                </a:solidFill>
                <a:latin typeface="Old Standard TT"/>
                <a:ea typeface="Old Standard TT"/>
                <a:cs typeface="Old Standard TT"/>
                <a:sym typeface="Old Standard TT"/>
              </a:rPr>
              <a:t>Food Service Director - </a:t>
            </a:r>
            <a:r>
              <a:rPr b="1" lang="en" sz="1500">
                <a:solidFill>
                  <a:schemeClr val="dk2"/>
                </a:solidFill>
                <a:latin typeface="Old Standard TT"/>
                <a:ea typeface="Old Standard TT"/>
                <a:cs typeface="Old Standard TT"/>
                <a:sym typeface="Old Standard TT"/>
              </a:rPr>
              <a:t>Christa Edin</a:t>
            </a:r>
            <a:r>
              <a:rPr lang="en" sz="1500">
                <a:solidFill>
                  <a:schemeClr val="dk1"/>
                </a:solidFill>
                <a:latin typeface="Old Standard TT"/>
                <a:ea typeface="Old Standard TT"/>
                <a:cs typeface="Old Standard TT"/>
                <a:sym typeface="Old Standard TT"/>
              </a:rPr>
              <a:t> </a:t>
            </a:r>
            <a:r>
              <a:rPr lang="en" sz="1500">
                <a:solidFill>
                  <a:schemeClr val="accent5"/>
                </a:solidFill>
                <a:latin typeface="Old Standard TT"/>
                <a:ea typeface="Old Standard TT"/>
                <a:cs typeface="Old Standard TT"/>
                <a:sym typeface="Old Standard TT"/>
              </a:rPr>
              <a:t>715.265.7121</a:t>
            </a:r>
            <a:endParaRPr sz="2000">
              <a:solidFill>
                <a:schemeClr val="dk1"/>
              </a:solidFill>
              <a:latin typeface="Old Standard TT"/>
              <a:ea typeface="Old Standard TT"/>
              <a:cs typeface="Old Standard TT"/>
              <a:sym typeface="Old Standard TT"/>
            </a:endParaRPr>
          </a:p>
        </p:txBody>
      </p:sp>
      <p:pic>
        <p:nvPicPr>
          <p:cNvPr id="80" name="Google Shape;80;p15"/>
          <p:cNvPicPr preferRelativeResize="0"/>
          <p:nvPr/>
        </p:nvPicPr>
        <p:blipFill>
          <a:blip r:embed="rId4">
            <a:alphaModFix/>
          </a:blip>
          <a:stretch>
            <a:fillRect/>
          </a:stretch>
        </p:blipFill>
        <p:spPr>
          <a:xfrm>
            <a:off x="6513425" y="1157225"/>
            <a:ext cx="2260149" cy="2825861"/>
          </a:xfrm>
          <a:prstGeom prst="rect">
            <a:avLst/>
          </a:prstGeom>
          <a:noFill/>
          <a:ln>
            <a:noFill/>
          </a:ln>
        </p:spPr>
      </p:pic>
      <p:sp>
        <p:nvSpPr>
          <p:cNvPr id="81" name="Google Shape;81;p15"/>
          <p:cNvSpPr txBox="1"/>
          <p:nvPr/>
        </p:nvSpPr>
        <p:spPr>
          <a:xfrm>
            <a:off x="742825" y="3983075"/>
            <a:ext cx="2131200" cy="77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dk1"/>
                </a:solidFill>
                <a:latin typeface="Old Standard TT"/>
                <a:ea typeface="Old Standard TT"/>
                <a:cs typeface="Old Standard TT"/>
                <a:sym typeface="Old Standard TT"/>
              </a:rPr>
              <a:t>Superintendent - </a:t>
            </a:r>
            <a:r>
              <a:rPr b="1" lang="en" sz="1500">
                <a:solidFill>
                  <a:schemeClr val="dk2"/>
                </a:solidFill>
                <a:latin typeface="Old Standard TT"/>
                <a:ea typeface="Old Standard TT"/>
                <a:cs typeface="Old Standard TT"/>
                <a:sym typeface="Old Standard TT"/>
              </a:rPr>
              <a:t>Patrick Olson</a:t>
            </a:r>
            <a:endParaRPr b="1" sz="1500">
              <a:solidFill>
                <a:schemeClr val="dk2"/>
              </a:solidFill>
              <a:latin typeface="Old Standard TT"/>
              <a:ea typeface="Old Standard TT"/>
              <a:cs typeface="Old Standard TT"/>
              <a:sym typeface="Old Standard TT"/>
            </a:endParaRPr>
          </a:p>
          <a:p>
            <a:pPr indent="0" lvl="0" marL="0" rtl="0" algn="ctr">
              <a:spcBef>
                <a:spcPts val="0"/>
              </a:spcBef>
              <a:spcAft>
                <a:spcPts val="0"/>
              </a:spcAft>
              <a:buNone/>
            </a:pPr>
            <a:r>
              <a:rPr lang="en" sz="1500">
                <a:solidFill>
                  <a:schemeClr val="accent5"/>
                </a:solidFill>
                <a:latin typeface="Old Standard TT"/>
                <a:ea typeface="Old Standard TT"/>
                <a:cs typeface="Old Standard TT"/>
                <a:sym typeface="Old Standard TT"/>
              </a:rPr>
              <a:t>715.265.4757</a:t>
            </a:r>
            <a:endParaRPr sz="1500">
              <a:solidFill>
                <a:schemeClr val="accent5"/>
              </a:solidFill>
              <a:latin typeface="Old Standard TT"/>
              <a:ea typeface="Old Standard TT"/>
              <a:cs typeface="Old Standard TT"/>
              <a:sym typeface="Old Standard TT"/>
            </a:endParaRPr>
          </a:p>
        </p:txBody>
      </p:sp>
      <p:pic>
        <p:nvPicPr>
          <p:cNvPr id="82" name="Google Shape;82;p15"/>
          <p:cNvPicPr preferRelativeResize="0"/>
          <p:nvPr/>
        </p:nvPicPr>
        <p:blipFill>
          <a:blip r:embed="rId5">
            <a:alphaModFix/>
          </a:blip>
          <a:stretch>
            <a:fillRect/>
          </a:stretch>
        </p:blipFill>
        <p:spPr>
          <a:xfrm>
            <a:off x="601550" y="1157225"/>
            <a:ext cx="2260149" cy="282587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2" name="Shape 272"/>
        <p:cNvGrpSpPr/>
        <p:nvPr/>
      </p:nvGrpSpPr>
      <p:grpSpPr>
        <a:xfrm>
          <a:off x="0" y="0"/>
          <a:ext cx="0" cy="0"/>
          <a:chOff x="0" y="0"/>
          <a:chExt cx="0" cy="0"/>
        </a:xfrm>
      </p:grpSpPr>
      <p:sp>
        <p:nvSpPr>
          <p:cNvPr id="273" name="Google Shape;273;p42"/>
          <p:cNvSpPr txBox="1"/>
          <p:nvPr>
            <p:ph type="title"/>
          </p:nvPr>
        </p:nvSpPr>
        <p:spPr>
          <a:xfrm>
            <a:off x="1770000" y="1596150"/>
            <a:ext cx="5604000" cy="195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000"/>
              <a:t>Questions?</a:t>
            </a:r>
            <a:endParaRPr b="1" sz="8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29262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100">
                <a:solidFill>
                  <a:schemeClr val="lt2"/>
                </a:solidFill>
              </a:rPr>
              <a:t>Athletic Director &amp; Middle/High Counselor</a:t>
            </a:r>
            <a:endParaRPr b="1" sz="3100">
              <a:solidFill>
                <a:schemeClr val="lt2"/>
              </a:solidFill>
            </a:endParaRPr>
          </a:p>
        </p:txBody>
      </p:sp>
      <p:sp>
        <p:nvSpPr>
          <p:cNvPr id="88" name="Google Shape;88;p16"/>
          <p:cNvSpPr txBox="1"/>
          <p:nvPr>
            <p:ph idx="1" type="body"/>
          </p:nvPr>
        </p:nvSpPr>
        <p:spPr>
          <a:xfrm>
            <a:off x="5927113" y="3908775"/>
            <a:ext cx="1977000" cy="9486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1200"/>
              </a:spcAft>
              <a:buNone/>
            </a:pPr>
            <a:r>
              <a:rPr lang="en" sz="1500"/>
              <a:t>Guidance Counselor - </a:t>
            </a:r>
            <a:r>
              <a:rPr b="1" lang="en" sz="1500">
                <a:solidFill>
                  <a:schemeClr val="dk2"/>
                </a:solidFill>
              </a:rPr>
              <a:t>Shelly Laffin</a:t>
            </a:r>
            <a:r>
              <a:rPr lang="en" sz="1500">
                <a:solidFill>
                  <a:schemeClr val="accent4"/>
                </a:solidFill>
              </a:rPr>
              <a:t> </a:t>
            </a:r>
            <a:r>
              <a:rPr lang="en" sz="1500">
                <a:solidFill>
                  <a:schemeClr val="accent5"/>
                </a:solidFill>
              </a:rPr>
              <a:t>715.265.7467</a:t>
            </a:r>
            <a:endParaRPr sz="1500"/>
          </a:p>
        </p:txBody>
      </p:sp>
      <p:sp>
        <p:nvSpPr>
          <p:cNvPr id="89" name="Google Shape;89;p16"/>
          <p:cNvSpPr txBox="1"/>
          <p:nvPr/>
        </p:nvSpPr>
        <p:spPr>
          <a:xfrm>
            <a:off x="1656225" y="3944475"/>
            <a:ext cx="17931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200"/>
              </a:spcAft>
              <a:buClr>
                <a:schemeClr val="dk1"/>
              </a:buClr>
              <a:buSzPts val="1100"/>
              <a:buFont typeface="Arial"/>
              <a:buNone/>
            </a:pPr>
            <a:r>
              <a:rPr lang="en" sz="1500">
                <a:solidFill>
                  <a:schemeClr val="dk1"/>
                </a:solidFill>
                <a:latin typeface="Old Standard TT"/>
                <a:ea typeface="Old Standard TT"/>
                <a:cs typeface="Old Standard TT"/>
                <a:sym typeface="Old Standard TT"/>
              </a:rPr>
              <a:t>Athletic Director - </a:t>
            </a:r>
            <a:r>
              <a:rPr b="1" lang="en" sz="1500">
                <a:solidFill>
                  <a:schemeClr val="dk2"/>
                </a:solidFill>
                <a:latin typeface="Old Standard TT"/>
                <a:ea typeface="Old Standard TT"/>
                <a:cs typeface="Old Standard TT"/>
                <a:sym typeface="Old Standard TT"/>
              </a:rPr>
              <a:t>Jake Score</a:t>
            </a:r>
            <a:r>
              <a:rPr lang="en" sz="1500">
                <a:solidFill>
                  <a:schemeClr val="dk2"/>
                </a:solidFill>
                <a:latin typeface="Old Standard TT"/>
                <a:ea typeface="Old Standard TT"/>
                <a:cs typeface="Old Standard TT"/>
                <a:sym typeface="Old Standard TT"/>
              </a:rPr>
              <a:t> </a:t>
            </a:r>
            <a:r>
              <a:rPr lang="en" sz="1500">
                <a:solidFill>
                  <a:schemeClr val="accent4"/>
                </a:solidFill>
                <a:latin typeface="Old Standard TT"/>
                <a:ea typeface="Old Standard TT"/>
                <a:cs typeface="Old Standard TT"/>
                <a:sym typeface="Old Standard TT"/>
              </a:rPr>
              <a:t> </a:t>
            </a:r>
            <a:r>
              <a:rPr lang="en" sz="1500">
                <a:solidFill>
                  <a:schemeClr val="accent5"/>
                </a:solidFill>
                <a:latin typeface="Old Standard TT"/>
                <a:ea typeface="Old Standard TT"/>
                <a:cs typeface="Old Standard TT"/>
                <a:sym typeface="Old Standard TT"/>
              </a:rPr>
              <a:t>715.265.7842</a:t>
            </a:r>
            <a:endParaRPr sz="1500">
              <a:solidFill>
                <a:schemeClr val="dk1"/>
              </a:solidFill>
              <a:latin typeface="Old Standard TT"/>
              <a:ea typeface="Old Standard TT"/>
              <a:cs typeface="Old Standard TT"/>
              <a:sym typeface="Old Standard TT"/>
            </a:endParaRPr>
          </a:p>
        </p:txBody>
      </p:sp>
      <p:pic>
        <p:nvPicPr>
          <p:cNvPr id="90" name="Google Shape;90;p16"/>
          <p:cNvPicPr preferRelativeResize="0"/>
          <p:nvPr/>
        </p:nvPicPr>
        <p:blipFill>
          <a:blip r:embed="rId3">
            <a:alphaModFix/>
          </a:blip>
          <a:stretch>
            <a:fillRect/>
          </a:stretch>
        </p:blipFill>
        <p:spPr>
          <a:xfrm>
            <a:off x="1544425" y="1311013"/>
            <a:ext cx="2016689" cy="2521477"/>
          </a:xfrm>
          <a:prstGeom prst="rect">
            <a:avLst/>
          </a:prstGeom>
          <a:noFill/>
          <a:ln>
            <a:noFill/>
          </a:ln>
        </p:spPr>
      </p:pic>
      <p:pic>
        <p:nvPicPr>
          <p:cNvPr id="91" name="Google Shape;91;p16"/>
          <p:cNvPicPr preferRelativeResize="0"/>
          <p:nvPr/>
        </p:nvPicPr>
        <p:blipFill>
          <a:blip r:embed="rId4">
            <a:alphaModFix/>
          </a:blip>
          <a:stretch>
            <a:fillRect/>
          </a:stretch>
        </p:blipFill>
        <p:spPr>
          <a:xfrm>
            <a:off x="5921539" y="1328863"/>
            <a:ext cx="1988135" cy="2485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311700" y="213975"/>
            <a:ext cx="8520600" cy="61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100">
                <a:solidFill>
                  <a:schemeClr val="lt2"/>
                </a:solidFill>
              </a:rPr>
              <a:t>Transportation</a:t>
            </a:r>
            <a:endParaRPr b="1" sz="3100">
              <a:solidFill>
                <a:schemeClr val="lt2"/>
              </a:solidFill>
            </a:endParaRPr>
          </a:p>
        </p:txBody>
      </p:sp>
      <p:sp>
        <p:nvSpPr>
          <p:cNvPr id="97" name="Google Shape;97;p17"/>
          <p:cNvSpPr txBox="1"/>
          <p:nvPr>
            <p:ph idx="1" type="body"/>
          </p:nvPr>
        </p:nvSpPr>
        <p:spPr>
          <a:xfrm>
            <a:off x="5490175" y="3937775"/>
            <a:ext cx="2464500" cy="840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200"/>
              </a:spcAft>
              <a:buNone/>
            </a:pPr>
            <a:r>
              <a:rPr lang="en" sz="1500"/>
              <a:t>Transportation Director - </a:t>
            </a:r>
            <a:r>
              <a:rPr b="1" lang="en" sz="1500">
                <a:solidFill>
                  <a:schemeClr val="dk2"/>
                </a:solidFill>
              </a:rPr>
              <a:t>Randy Ketola</a:t>
            </a:r>
            <a:r>
              <a:rPr lang="en" sz="1500"/>
              <a:t> </a:t>
            </a:r>
            <a:r>
              <a:rPr lang="en" sz="1500">
                <a:solidFill>
                  <a:schemeClr val="accent5"/>
                </a:solidFill>
              </a:rPr>
              <a:t>715.265.7123</a:t>
            </a:r>
            <a:endParaRPr sz="1500"/>
          </a:p>
        </p:txBody>
      </p:sp>
      <p:pic>
        <p:nvPicPr>
          <p:cNvPr id="98" name="Google Shape;98;p17"/>
          <p:cNvPicPr preferRelativeResize="0"/>
          <p:nvPr/>
        </p:nvPicPr>
        <p:blipFill>
          <a:blip r:embed="rId3">
            <a:alphaModFix/>
          </a:blip>
          <a:stretch>
            <a:fillRect/>
          </a:stretch>
        </p:blipFill>
        <p:spPr>
          <a:xfrm>
            <a:off x="1286976" y="1058225"/>
            <a:ext cx="2303065" cy="2879549"/>
          </a:xfrm>
          <a:prstGeom prst="rect">
            <a:avLst/>
          </a:prstGeom>
          <a:noFill/>
          <a:ln>
            <a:noFill/>
          </a:ln>
        </p:spPr>
      </p:pic>
      <p:pic>
        <p:nvPicPr>
          <p:cNvPr id="99" name="Google Shape;99;p17"/>
          <p:cNvPicPr preferRelativeResize="0"/>
          <p:nvPr/>
        </p:nvPicPr>
        <p:blipFill>
          <a:blip r:embed="rId4">
            <a:alphaModFix/>
          </a:blip>
          <a:stretch>
            <a:fillRect/>
          </a:stretch>
        </p:blipFill>
        <p:spPr>
          <a:xfrm>
            <a:off x="5570900" y="1058225"/>
            <a:ext cx="2303073" cy="2879529"/>
          </a:xfrm>
          <a:prstGeom prst="rect">
            <a:avLst/>
          </a:prstGeom>
          <a:noFill/>
          <a:ln>
            <a:noFill/>
          </a:ln>
        </p:spPr>
      </p:pic>
      <p:sp>
        <p:nvSpPr>
          <p:cNvPr id="100" name="Google Shape;100;p17"/>
          <p:cNvSpPr txBox="1"/>
          <p:nvPr/>
        </p:nvSpPr>
        <p:spPr>
          <a:xfrm>
            <a:off x="1129013" y="3937775"/>
            <a:ext cx="2619000" cy="78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200"/>
              </a:spcAft>
              <a:buClr>
                <a:schemeClr val="dk1"/>
              </a:buClr>
              <a:buSzPts val="1100"/>
              <a:buFont typeface="Arial"/>
              <a:buNone/>
            </a:pPr>
            <a:r>
              <a:rPr lang="en" sz="1500">
                <a:solidFill>
                  <a:schemeClr val="dk1"/>
                </a:solidFill>
                <a:latin typeface="Old Standard TT"/>
                <a:ea typeface="Old Standard TT"/>
                <a:cs typeface="Old Standard TT"/>
                <a:sym typeface="Old Standard TT"/>
              </a:rPr>
              <a:t>Transportation Director - </a:t>
            </a:r>
            <a:r>
              <a:rPr b="1" lang="en" sz="1500">
                <a:solidFill>
                  <a:schemeClr val="dk2"/>
                </a:solidFill>
                <a:latin typeface="Old Standard TT"/>
                <a:ea typeface="Old Standard TT"/>
                <a:cs typeface="Old Standard TT"/>
                <a:sym typeface="Old Standard TT"/>
              </a:rPr>
              <a:t>Ryan McVeigh </a:t>
            </a:r>
            <a:r>
              <a:rPr lang="en" sz="1500">
                <a:solidFill>
                  <a:schemeClr val="accent5"/>
                </a:solidFill>
                <a:latin typeface="Old Standard TT"/>
                <a:ea typeface="Old Standard TT"/>
                <a:cs typeface="Old Standard TT"/>
                <a:sym typeface="Old Standard TT"/>
              </a:rPr>
              <a:t>715.265.7123</a:t>
            </a:r>
            <a:endParaRPr sz="1800">
              <a:solidFill>
                <a:schemeClr val="dk1"/>
              </a:solidFill>
              <a:latin typeface="Old Standard TT"/>
              <a:ea typeface="Old Standard TT"/>
              <a:cs typeface="Old Standard TT"/>
              <a:sym typeface="Old Standard T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311700" y="445025"/>
            <a:ext cx="8520600" cy="613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chemeClr val="lt2"/>
                </a:solidFill>
              </a:rPr>
              <a:t>Getting to School</a:t>
            </a:r>
            <a:endParaRPr b="1" sz="4000">
              <a:solidFill>
                <a:schemeClr val="lt2"/>
              </a:solidFill>
            </a:endParaRPr>
          </a:p>
        </p:txBody>
      </p:sp>
      <p:sp>
        <p:nvSpPr>
          <p:cNvPr id="106" name="Google Shape;106;p18"/>
          <p:cNvSpPr txBox="1"/>
          <p:nvPr>
            <p:ph idx="4294967295" type="body"/>
          </p:nvPr>
        </p:nvSpPr>
        <p:spPr>
          <a:xfrm>
            <a:off x="387900" y="1266450"/>
            <a:ext cx="8368200" cy="3677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Bus - Same criteria and expectations as elementary school</a:t>
            </a:r>
            <a:endParaRPr sz="2000"/>
          </a:p>
          <a:p>
            <a:pPr indent="-355600" lvl="0" marL="457200" rtl="0" algn="l">
              <a:spcBef>
                <a:spcPts val="0"/>
              </a:spcBef>
              <a:spcAft>
                <a:spcPts val="0"/>
              </a:spcAft>
              <a:buSzPts val="2000"/>
              <a:buChar char="●"/>
            </a:pPr>
            <a:r>
              <a:rPr lang="en" sz="2000"/>
              <a:t>Bike -  wear helmet and lock bike to bike rack.</a:t>
            </a:r>
            <a:endParaRPr sz="2000"/>
          </a:p>
          <a:p>
            <a:pPr indent="-355600" lvl="0" marL="457200" rtl="0" algn="l">
              <a:spcBef>
                <a:spcPts val="0"/>
              </a:spcBef>
              <a:spcAft>
                <a:spcPts val="0"/>
              </a:spcAft>
              <a:buSzPts val="2000"/>
              <a:buChar char="●"/>
            </a:pPr>
            <a:r>
              <a:rPr lang="en" sz="2000"/>
              <a:t>Walk/Get a ride</a:t>
            </a:r>
            <a:endParaRPr sz="2000"/>
          </a:p>
          <a:p>
            <a:pPr indent="-355600" lvl="0" marL="457200" rtl="0" algn="l">
              <a:spcBef>
                <a:spcPts val="0"/>
              </a:spcBef>
              <a:spcAft>
                <a:spcPts val="0"/>
              </a:spcAft>
              <a:buSzPts val="2000"/>
              <a:buChar char="●"/>
            </a:pPr>
            <a:r>
              <a:rPr lang="en" sz="2000"/>
              <a:t>Pickup and Drop off are to only be done in the</a:t>
            </a:r>
            <a:r>
              <a:rPr lang="en" sz="2000">
                <a:solidFill>
                  <a:schemeClr val="accent1"/>
                </a:solidFill>
              </a:rPr>
              <a:t> </a:t>
            </a:r>
            <a:r>
              <a:rPr b="1" lang="en" sz="2000">
                <a:solidFill>
                  <a:schemeClr val="accent1"/>
                </a:solidFill>
                <a:highlight>
                  <a:schemeClr val="lt2"/>
                </a:highlight>
              </a:rPr>
              <a:t>lower parking lot</a:t>
            </a:r>
            <a:r>
              <a:rPr lang="en" sz="2000"/>
              <a:t>. There are signs designating pickup and drop off locations. </a:t>
            </a:r>
            <a:endParaRPr sz="2000"/>
          </a:p>
          <a:p>
            <a:pPr indent="-355600" lvl="0" marL="457200" rtl="0" algn="l">
              <a:spcBef>
                <a:spcPts val="0"/>
              </a:spcBef>
              <a:spcAft>
                <a:spcPts val="0"/>
              </a:spcAft>
              <a:buSzPts val="2000"/>
              <a:buChar char="●"/>
            </a:pPr>
            <a:r>
              <a:rPr lang="en" sz="2000"/>
              <a:t>Arrival after 7:</a:t>
            </a:r>
            <a:r>
              <a:rPr lang="en" sz="2000"/>
              <a:t>45 AM</a:t>
            </a:r>
            <a:r>
              <a:rPr lang="en" sz="2000"/>
              <a:t>. First period begins at 8:00 AM. </a:t>
            </a:r>
            <a:endParaRPr sz="2000"/>
          </a:p>
          <a:p>
            <a:pPr indent="-355600" lvl="0" marL="457200" rtl="0" algn="l">
              <a:spcBef>
                <a:spcPts val="0"/>
              </a:spcBef>
              <a:spcAft>
                <a:spcPts val="0"/>
              </a:spcAft>
              <a:buSzPts val="2000"/>
              <a:buChar char="●"/>
            </a:pPr>
            <a:r>
              <a:rPr lang="en" sz="2000"/>
              <a:t>Once students get here they can go to commons where breakfast may be purchased. Students are unsupervised and not to be in the gyms.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75725" y="1880250"/>
            <a:ext cx="4045200" cy="1167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000"/>
              <a:t>After School</a:t>
            </a:r>
            <a:endParaRPr b="1" sz="5000"/>
          </a:p>
        </p:txBody>
      </p:sp>
      <p:sp>
        <p:nvSpPr>
          <p:cNvPr id="112" name="Google Shape;112;p19"/>
          <p:cNvSpPr txBox="1"/>
          <p:nvPr>
            <p:ph idx="2" type="body"/>
          </p:nvPr>
        </p:nvSpPr>
        <p:spPr>
          <a:xfrm>
            <a:off x="4380625" y="180900"/>
            <a:ext cx="4608900" cy="4356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200"/>
              <a:t>*Students who are not in a scheduled activity are not allowed to stay and “ watch” </a:t>
            </a:r>
            <a:endParaRPr sz="2200"/>
          </a:p>
          <a:p>
            <a:pPr indent="0" lvl="0" marL="0" rtl="0" algn="l">
              <a:spcBef>
                <a:spcPts val="1200"/>
              </a:spcBef>
              <a:spcAft>
                <a:spcPts val="0"/>
              </a:spcAft>
              <a:buNone/>
            </a:pPr>
            <a:r>
              <a:rPr lang="en" sz="2200"/>
              <a:t>*If there is a gap between the end of school and a sporting practice or other activity, you must go home and return</a:t>
            </a:r>
            <a:endParaRPr sz="2200"/>
          </a:p>
          <a:p>
            <a:pPr indent="0" lvl="0" marL="0" rtl="0" algn="l">
              <a:spcBef>
                <a:spcPts val="1200"/>
              </a:spcBef>
              <a:spcAft>
                <a:spcPts val="1200"/>
              </a:spcAft>
              <a:buNone/>
            </a:pPr>
            <a:r>
              <a:rPr lang="en" sz="2200"/>
              <a:t>* All students in the building outside of school hours must be under the supervision of an adult </a:t>
            </a:r>
            <a:endParaRPr sz="2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481425" y="253300"/>
            <a:ext cx="3112200" cy="85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chemeClr val="lt2"/>
                </a:solidFill>
              </a:rPr>
              <a:t>Lockers</a:t>
            </a:r>
            <a:r>
              <a:rPr b="1" lang="en" sz="4000">
                <a:solidFill>
                  <a:schemeClr val="dk2"/>
                </a:solidFill>
              </a:rPr>
              <a:t>	</a:t>
            </a:r>
            <a:endParaRPr b="1" sz="4000">
              <a:solidFill>
                <a:schemeClr val="dk2"/>
              </a:solidFill>
            </a:endParaRPr>
          </a:p>
        </p:txBody>
      </p:sp>
      <p:sp>
        <p:nvSpPr>
          <p:cNvPr id="118" name="Google Shape;118;p20"/>
          <p:cNvSpPr txBox="1"/>
          <p:nvPr>
            <p:ph idx="4294967295" type="body"/>
          </p:nvPr>
        </p:nvSpPr>
        <p:spPr>
          <a:xfrm>
            <a:off x="387900" y="1188750"/>
            <a:ext cx="8477400" cy="3663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Every student is assigned a locker</a:t>
            </a:r>
            <a:endParaRPr sz="2000"/>
          </a:p>
          <a:p>
            <a:pPr indent="-355600" lvl="0" marL="457200" rtl="0" algn="l">
              <a:spcBef>
                <a:spcPts val="0"/>
              </a:spcBef>
              <a:spcAft>
                <a:spcPts val="0"/>
              </a:spcAft>
              <a:buSzPts val="2000"/>
              <a:buChar char="●"/>
            </a:pPr>
            <a:r>
              <a:rPr lang="en" sz="2000"/>
              <a:t>Lockers are property of the school district. This means they can be searched at any time, without permission</a:t>
            </a:r>
            <a:endParaRPr sz="2000"/>
          </a:p>
          <a:p>
            <a:pPr indent="-355600" lvl="0" marL="457200" rtl="0" algn="l">
              <a:spcBef>
                <a:spcPts val="0"/>
              </a:spcBef>
              <a:spcAft>
                <a:spcPts val="0"/>
              </a:spcAft>
              <a:buSzPts val="2000"/>
              <a:buChar char="●"/>
            </a:pPr>
            <a:r>
              <a:rPr lang="en" sz="2000"/>
              <a:t>Students are responsible for the contents of their locker and the school is not liable for any losses</a:t>
            </a:r>
            <a:endParaRPr sz="2000"/>
          </a:p>
          <a:p>
            <a:pPr indent="-355600" lvl="0" marL="457200" rtl="0" algn="l">
              <a:spcBef>
                <a:spcPts val="0"/>
              </a:spcBef>
              <a:spcAft>
                <a:spcPts val="0"/>
              </a:spcAft>
              <a:buSzPts val="2000"/>
              <a:buChar char="●"/>
            </a:pPr>
            <a:r>
              <a:rPr lang="en" sz="2000"/>
              <a:t>School issued </a:t>
            </a:r>
            <a:r>
              <a:rPr lang="en" sz="2000" u="sng">
                <a:highlight>
                  <a:schemeClr val="accent1"/>
                </a:highlight>
              </a:rPr>
              <a:t>padlocks are optional</a:t>
            </a:r>
            <a:r>
              <a:rPr lang="en" sz="2000"/>
              <a:t> and are available from Mrs. Johnson in the office. </a:t>
            </a:r>
            <a:endParaRPr sz="2000"/>
          </a:p>
          <a:p>
            <a:pPr indent="0" lvl="0" marL="457200" rtl="0" algn="ctr">
              <a:spcBef>
                <a:spcPts val="1200"/>
              </a:spcBef>
              <a:spcAft>
                <a:spcPts val="1200"/>
              </a:spcAft>
              <a:buNone/>
            </a:pPr>
            <a:r>
              <a:rPr b="1" lang="en" sz="2000" u="sng">
                <a:solidFill>
                  <a:schemeClr val="accent5"/>
                </a:solidFill>
              </a:rPr>
              <a:t>Personal locks may NOT be used on student lockers, only school district issued locks are to be used.</a:t>
            </a:r>
            <a:endParaRPr b="1" sz="2000">
              <a:solidFill>
                <a:schemeClr val="accent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271925"/>
            <a:ext cx="8520600" cy="78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5000">
                <a:solidFill>
                  <a:schemeClr val="dk2"/>
                </a:solidFill>
              </a:rPr>
              <a:t>6th Grade Classes</a:t>
            </a:r>
            <a:endParaRPr b="1" sz="5000">
              <a:solidFill>
                <a:schemeClr val="dk2"/>
              </a:solidFill>
            </a:endParaRPr>
          </a:p>
        </p:txBody>
      </p:sp>
      <p:sp>
        <p:nvSpPr>
          <p:cNvPr id="124" name="Google Shape;124;p21"/>
          <p:cNvSpPr txBox="1"/>
          <p:nvPr>
            <p:ph idx="1" type="body"/>
          </p:nvPr>
        </p:nvSpPr>
        <p:spPr>
          <a:xfrm>
            <a:off x="351025" y="1288788"/>
            <a:ext cx="5350800" cy="3438900"/>
          </a:xfrm>
          <a:prstGeom prst="rect">
            <a:avLst/>
          </a:prstGeom>
        </p:spPr>
        <p:txBody>
          <a:bodyPr anchorCtr="0" anchor="t" bIns="91425" lIns="91425" spcFirstLastPara="1" rIns="91425" wrap="square" tIns="91425">
            <a:normAutofit fontScale="92500" lnSpcReduction="20000"/>
          </a:bodyPr>
          <a:lstStyle/>
          <a:p>
            <a:pPr indent="-346075" lvl="0" marL="457200" rtl="0" algn="l">
              <a:lnSpc>
                <a:spcPct val="150000"/>
              </a:lnSpc>
              <a:spcBef>
                <a:spcPts val="0"/>
              </a:spcBef>
              <a:spcAft>
                <a:spcPts val="0"/>
              </a:spcAft>
              <a:buSzPct val="100000"/>
              <a:buChar char="●"/>
            </a:pPr>
            <a:r>
              <a:rPr lang="en" sz="2000"/>
              <a:t>There are 7 periods in each day along with a 20 minute homeroom to start the day. </a:t>
            </a:r>
            <a:endParaRPr sz="2000"/>
          </a:p>
          <a:p>
            <a:pPr indent="-346075" lvl="1" marL="914400" rtl="0" algn="l">
              <a:lnSpc>
                <a:spcPct val="150000"/>
              </a:lnSpc>
              <a:spcBef>
                <a:spcPts val="0"/>
              </a:spcBef>
              <a:spcAft>
                <a:spcPts val="0"/>
              </a:spcAft>
              <a:buSzPct val="100000"/>
              <a:buChar char="○"/>
            </a:pPr>
            <a:r>
              <a:rPr lang="en" sz="2000"/>
              <a:t>2nd period is band/choir/study hall </a:t>
            </a:r>
            <a:endParaRPr sz="2000"/>
          </a:p>
          <a:p>
            <a:pPr indent="-346075" lvl="1" marL="914400" rtl="0" algn="l">
              <a:lnSpc>
                <a:spcPct val="150000"/>
              </a:lnSpc>
              <a:spcBef>
                <a:spcPts val="0"/>
              </a:spcBef>
              <a:spcAft>
                <a:spcPts val="0"/>
              </a:spcAft>
              <a:buSzPct val="100000"/>
              <a:buChar char="○"/>
            </a:pPr>
            <a:r>
              <a:rPr lang="en" sz="2000"/>
              <a:t>6th period of each day consists of WIN time</a:t>
            </a:r>
            <a:endParaRPr sz="2000"/>
          </a:p>
          <a:p>
            <a:pPr indent="-346075" lvl="0" marL="457200" rtl="0" algn="l">
              <a:lnSpc>
                <a:spcPct val="150000"/>
              </a:lnSpc>
              <a:spcBef>
                <a:spcPts val="0"/>
              </a:spcBef>
              <a:spcAft>
                <a:spcPts val="0"/>
              </a:spcAft>
              <a:buSzPct val="100000"/>
              <a:buChar char="●"/>
            </a:pPr>
            <a:r>
              <a:rPr lang="en" sz="2000"/>
              <a:t>Middle school lunch period is from 12:00-12:30</a:t>
            </a:r>
            <a:endParaRPr sz="2000"/>
          </a:p>
          <a:p>
            <a:pPr indent="-346075" lvl="0" marL="457200" rtl="0" algn="l">
              <a:lnSpc>
                <a:spcPct val="150000"/>
              </a:lnSpc>
              <a:spcBef>
                <a:spcPts val="0"/>
              </a:spcBef>
              <a:spcAft>
                <a:spcPts val="0"/>
              </a:spcAft>
              <a:buSzPct val="100000"/>
              <a:buChar char="●"/>
            </a:pPr>
            <a:r>
              <a:rPr lang="en" sz="2000"/>
              <a:t>You may bring a lunch from home OR have hot lunch. </a:t>
            </a:r>
            <a:endParaRPr sz="2000"/>
          </a:p>
        </p:txBody>
      </p:sp>
      <p:pic>
        <p:nvPicPr>
          <p:cNvPr id="125" name="Google Shape;125;p21"/>
          <p:cNvPicPr preferRelativeResize="0"/>
          <p:nvPr/>
        </p:nvPicPr>
        <p:blipFill rotWithShape="1">
          <a:blip r:embed="rId3">
            <a:alphaModFix/>
          </a:blip>
          <a:srcRect b="1039" l="1168" r="2288" t="1807"/>
          <a:stretch/>
        </p:blipFill>
        <p:spPr>
          <a:xfrm>
            <a:off x="5906375" y="1171825"/>
            <a:ext cx="3004300" cy="3672824"/>
          </a:xfrm>
          <a:prstGeom prst="rect">
            <a:avLst/>
          </a:prstGeom>
          <a:noFill/>
          <a:ln cap="flat" cmpd="sng" w="28575">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